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2" r:id="rId2"/>
  </p:sldMasterIdLst>
  <p:notesMasterIdLst>
    <p:notesMasterId r:id="rId28"/>
  </p:notesMasterIdLst>
  <p:sldIdLst>
    <p:sldId id="256" r:id="rId3"/>
    <p:sldId id="257" r:id="rId4"/>
    <p:sldId id="258" r:id="rId5"/>
    <p:sldId id="282" r:id="rId6"/>
    <p:sldId id="259" r:id="rId7"/>
    <p:sldId id="260" r:id="rId8"/>
    <p:sldId id="261" r:id="rId9"/>
    <p:sldId id="262" r:id="rId10"/>
    <p:sldId id="295" r:id="rId11"/>
    <p:sldId id="285" r:id="rId12"/>
    <p:sldId id="286" r:id="rId13"/>
    <p:sldId id="287" r:id="rId14"/>
    <p:sldId id="288" r:id="rId15"/>
    <p:sldId id="289" r:id="rId16"/>
    <p:sldId id="290" r:id="rId17"/>
    <p:sldId id="296" r:id="rId18"/>
    <p:sldId id="294" r:id="rId19"/>
    <p:sldId id="291" r:id="rId20"/>
    <p:sldId id="283" r:id="rId21"/>
    <p:sldId id="265" r:id="rId22"/>
    <p:sldId id="266" r:id="rId23"/>
    <p:sldId id="281" r:id="rId24"/>
    <p:sldId id="292" r:id="rId25"/>
    <p:sldId id="293" r:id="rId26"/>
    <p:sldId id="267" r:id="rId27"/>
  </p:sldIdLst>
  <p:sldSz cx="18288000" cy="10287000"/>
  <p:notesSz cx="6858000" cy="9144000"/>
  <p:embeddedFontLst>
    <p:embeddedFont>
      <p:font typeface="Futura" panose="020B0604020202020204" charset="0"/>
      <p:regular r:id="rId29"/>
    </p:embeddedFont>
    <p:embeddedFont>
      <p:font typeface="Impact" panose="020B0806030902050204" pitchFamily="34" charset="0"/>
      <p:regular r:id="rId30"/>
    </p:embeddedFont>
    <p:embeddedFont>
      <p:font typeface="Montserrat Italics" panose="020B0604020202020204" charset="0"/>
      <p:regular r:id="rId31"/>
    </p:embeddedFont>
    <p:embeddedFont>
      <p:font typeface="Glacial Indifference Italics" panose="020B0604020202020204" charset="0"/>
      <p:regular r:id="rId32"/>
    </p:embeddedFont>
    <p:embeddedFont>
      <p:font typeface="Glacial Indifference Bold" panose="020B0604020202020204" charset="0"/>
      <p:regular r:id="rId33"/>
    </p:embeddedFont>
    <p:embeddedFont>
      <p:font typeface="Futura Bold" panose="020B0604020202020204" charset="0"/>
      <p:regular r:id="rId34"/>
    </p:embeddedFont>
    <p:embeddedFont>
      <p:font typeface="Lato Italics" panose="020B0604020202020204" charset="0"/>
      <p:regular r:id="rId35"/>
    </p:embeddedFont>
    <p:embeddedFont>
      <p:font typeface="Glacial Indifference" panose="020B0604020202020204" charset="0"/>
      <p:regular r:id="rId36"/>
    </p:embeddedFont>
    <p:embeddedFont>
      <p:font typeface="Calibri" panose="020F0502020204030204" pitchFamily="3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9F2"/>
    <a:srgbClr val="FAF6EC"/>
    <a:srgbClr val="F7F1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9" d="100"/>
          <a:sy n="49" d="100"/>
        </p:scale>
        <p:origin x="11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11.02.2025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Land acknowledgement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smtClean="0"/>
              <a:t>Primary Care and health services, catchment based </a:t>
            </a:r>
          </a:p>
          <a:p>
            <a:r>
              <a:rPr lang="en-US" dirty="0" smtClean="0"/>
              <a:t>Mix of funding streams (OH/MCCSS/City of Ottawa)</a:t>
            </a:r>
          </a:p>
          <a:p>
            <a:r>
              <a:rPr lang="en-US" dirty="0" smtClean="0"/>
              <a:t>Many CHCs provide City wide services and or regional programming (lung health/ ACTT/diabetes programs/speech language pathology </a:t>
            </a:r>
            <a:r>
              <a:rPr lang="en-US" dirty="0" err="1" smtClean="0"/>
              <a:t>etc</a:t>
            </a:r>
            <a:r>
              <a:rPr lang="en-US" dirty="0" smtClean="0"/>
              <a:t>)</a:t>
            </a:r>
          </a:p>
          <a:p>
            <a:endParaRPr lang="en-US" dirty="0" smtClean="0"/>
          </a:p>
          <a:p>
            <a:r>
              <a:rPr lang="en-US" dirty="0" smtClean="0"/>
              <a:t>*** I think most of us see the same about 50% of clients are in allied health services, so we</a:t>
            </a:r>
            <a:r>
              <a:rPr lang="en-US" baseline="0" dirty="0" smtClean="0"/>
              <a:t> could say conservatively an additional 40,000 in our allied health services</a:t>
            </a:r>
            <a:endParaRPr lang="en-US" dirty="0" smtClean="0"/>
          </a:p>
          <a:p>
            <a:pPr marL="0" lvl="0" indent="0" algn="l" rtl="0">
              <a:spcBef>
                <a:spcPts val="0"/>
              </a:spcBef>
              <a:spcAft>
                <a:spcPts val="0"/>
              </a:spcAft>
              <a:buNone/>
            </a:pPr>
            <a:endParaRPr dirty="0"/>
          </a:p>
        </p:txBody>
      </p:sp>
      <p:sp>
        <p:nvSpPr>
          <p:cNvPr id="121" name="Google Shape;12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d-ID"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973886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smtClean="0"/>
              <a:t>Community Health </a:t>
            </a:r>
            <a:r>
              <a:rPr lang="en-US" dirty="0" err="1" smtClean="0"/>
              <a:t>Centres</a:t>
            </a:r>
            <a:r>
              <a:rPr lang="en-US" dirty="0" smtClean="0"/>
              <a:t> (CHCs) in Ontario have a rich history rooted in health equity and community development. Here’s a summary of how they’ve evolved:</a:t>
            </a:r>
          </a:p>
          <a:p>
            <a:r>
              <a:rPr lang="en-US" b="1" dirty="0" smtClean="0"/>
              <a:t>1960s: Early Beginnings</a:t>
            </a:r>
          </a:p>
          <a:p>
            <a:pPr>
              <a:buFont typeface="Arial" panose="020B0604020202020204" pitchFamily="34" charset="0"/>
              <a:buChar char="•"/>
            </a:pPr>
            <a:r>
              <a:rPr lang="en-US" dirty="0" smtClean="0"/>
              <a:t>CHCs emerged in response to growing concerns about inequities in health care, particularly among marginalized and low-income populations.</a:t>
            </a:r>
          </a:p>
          <a:p>
            <a:pPr>
              <a:buFont typeface="Arial" panose="020B0604020202020204" pitchFamily="34" charset="0"/>
              <a:buChar char="•"/>
            </a:pPr>
            <a:r>
              <a:rPr lang="en-US" dirty="0" smtClean="0"/>
              <a:t>Influenced by the social determinants of health model, CHCs were designed to provide more than just medical services, focusing on community wellbeing and addressing social, economic, and environmental factors impacting health.</a:t>
            </a:r>
          </a:p>
          <a:p>
            <a:r>
              <a:rPr lang="en-US" b="1" dirty="0" smtClean="0"/>
              <a:t>1970s: First CHCs Open</a:t>
            </a:r>
          </a:p>
          <a:p>
            <a:pPr>
              <a:buFont typeface="Arial" panose="020B0604020202020204" pitchFamily="34" charset="0"/>
              <a:buChar char="•"/>
            </a:pPr>
            <a:r>
              <a:rPr lang="en-US" dirty="0" smtClean="0"/>
              <a:t>The first CHCs in Ontario opened in the early 1970s, influenced by international models, such as those in the UK and the U.S.</a:t>
            </a:r>
          </a:p>
          <a:p>
            <a:pPr>
              <a:buFont typeface="Arial" panose="020B0604020202020204" pitchFamily="34" charset="0"/>
              <a:buChar char="•"/>
            </a:pPr>
            <a:r>
              <a:rPr lang="en-US" b="1" dirty="0" smtClean="0"/>
              <a:t>1973</a:t>
            </a:r>
            <a:r>
              <a:rPr lang="en-US" dirty="0" smtClean="0"/>
              <a:t>: Ontario establishes its first officially recognized CHCs in </a:t>
            </a:r>
            <a:r>
              <a:rPr lang="en-US" b="1" dirty="0" smtClean="0"/>
              <a:t>Ottawa</a:t>
            </a:r>
            <a:r>
              <a:rPr lang="en-US" b="1" baseline="0" dirty="0" smtClean="0"/>
              <a:t> Centretown CHC, </a:t>
            </a:r>
            <a:r>
              <a:rPr lang="en-US" b="1" dirty="0" smtClean="0"/>
              <a:t>Hamilton (North Hamilton CHC)</a:t>
            </a:r>
            <a:r>
              <a:rPr lang="en-US" dirty="0" smtClean="0"/>
              <a:t> and </a:t>
            </a:r>
            <a:r>
              <a:rPr lang="en-US" b="1" dirty="0" smtClean="0"/>
              <a:t>Sault Ste. Marie</a:t>
            </a:r>
            <a:r>
              <a:rPr lang="en-US" dirty="0" smtClean="0"/>
              <a:t>, pioneering the concept of interdisciplinary, community-based care.</a:t>
            </a:r>
          </a:p>
          <a:p>
            <a:pPr>
              <a:buFont typeface="Arial" panose="020B0604020202020204" pitchFamily="34" charset="0"/>
              <a:buChar char="•"/>
            </a:pPr>
            <a:r>
              <a:rPr lang="en-US" dirty="0" smtClean="0"/>
              <a:t>CHCs offered a mix of health promotion, illness prevention, and primary care, incorporating community programs to address food security, housing, and mental health.</a:t>
            </a:r>
          </a:p>
          <a:p>
            <a:r>
              <a:rPr lang="en-US" b="1" dirty="0" smtClean="0"/>
              <a:t>1980s: Expansion and Recognition</a:t>
            </a:r>
          </a:p>
          <a:p>
            <a:pPr>
              <a:buFont typeface="Arial" panose="020B0604020202020204" pitchFamily="34" charset="0"/>
              <a:buChar char="•"/>
            </a:pPr>
            <a:r>
              <a:rPr lang="en-US" dirty="0" smtClean="0"/>
              <a:t>The Ontario government formally recognized the unique role of CHCs in improving health outcomes for vulnerable populations.</a:t>
            </a:r>
          </a:p>
          <a:p>
            <a:pPr>
              <a:buFont typeface="Arial" panose="020B0604020202020204" pitchFamily="34" charset="0"/>
              <a:buChar char="•"/>
            </a:pPr>
            <a:r>
              <a:rPr lang="en-US" dirty="0" smtClean="0"/>
              <a:t>Funding for CHCs increased, leading to the establishment of more </a:t>
            </a:r>
            <a:r>
              <a:rPr lang="en-US" dirty="0" err="1" smtClean="0"/>
              <a:t>centres</a:t>
            </a:r>
            <a:r>
              <a:rPr lang="en-US" dirty="0" smtClean="0"/>
              <a:t> across the province.</a:t>
            </a:r>
          </a:p>
          <a:p>
            <a:pPr>
              <a:buFont typeface="Arial" panose="020B0604020202020204" pitchFamily="34" charset="0"/>
              <a:buChar char="•"/>
            </a:pPr>
            <a:r>
              <a:rPr lang="en-US" dirty="0" smtClean="0"/>
              <a:t>Community engagement became a defining feature, with CHCs governed by boards of directors primarily composed of local residents.</a:t>
            </a:r>
          </a:p>
          <a:p>
            <a:r>
              <a:rPr lang="en-US" b="1" dirty="0" smtClean="0"/>
              <a:t>1990s: Challenges and Growth</a:t>
            </a:r>
          </a:p>
          <a:p>
            <a:pPr>
              <a:buFont typeface="Arial" panose="020B0604020202020204" pitchFamily="34" charset="0"/>
              <a:buChar char="•"/>
            </a:pPr>
            <a:r>
              <a:rPr lang="en-US" dirty="0" smtClean="0"/>
              <a:t>Despite facing funding cuts and challenges during the broader health care restructuring of the 1990s, CHCs continued to expand.</a:t>
            </a:r>
          </a:p>
          <a:p>
            <a:pPr>
              <a:buFont typeface="Arial" panose="020B0604020202020204" pitchFamily="34" charset="0"/>
              <a:buChar char="•"/>
            </a:pPr>
            <a:r>
              <a:rPr lang="en-US" dirty="0" smtClean="0"/>
              <a:t>They began to focus more on mental health services, harm reduction, and programs for newcomers and people experiencing homelessness.</a:t>
            </a:r>
          </a:p>
          <a:p>
            <a:pPr>
              <a:buFont typeface="Arial" panose="020B0604020202020204" pitchFamily="34" charset="0"/>
              <a:buChar char="•"/>
            </a:pPr>
            <a:r>
              <a:rPr lang="en-US" dirty="0" smtClean="0"/>
              <a:t>The </a:t>
            </a:r>
            <a:r>
              <a:rPr lang="en-US" b="1" dirty="0" smtClean="0"/>
              <a:t>Community Health </a:t>
            </a:r>
            <a:r>
              <a:rPr lang="en-US" b="1" dirty="0" err="1" smtClean="0"/>
              <a:t>Centres</a:t>
            </a:r>
            <a:r>
              <a:rPr lang="en-US" b="1" dirty="0" smtClean="0"/>
              <a:t> Program</a:t>
            </a:r>
            <a:r>
              <a:rPr lang="en-US" dirty="0" smtClean="0"/>
              <a:t> became part of the Ministry of Health’s broader primary care strategy.</a:t>
            </a:r>
          </a:p>
          <a:p>
            <a:r>
              <a:rPr lang="en-US" b="1" dirty="0" smtClean="0"/>
              <a:t>2000s: Integration and System Transformation</a:t>
            </a:r>
          </a:p>
          <a:p>
            <a:pPr>
              <a:buFont typeface="Arial" panose="020B0604020202020204" pitchFamily="34" charset="0"/>
              <a:buChar char="•"/>
            </a:pPr>
            <a:r>
              <a:rPr lang="en-US" dirty="0" smtClean="0"/>
              <a:t>CHCs became part of the government’s broader health system transformation, focusing on integration and collaboration with hospitals, public health units, and other primary care models.</a:t>
            </a:r>
          </a:p>
          <a:p>
            <a:pPr>
              <a:buFont typeface="Arial" panose="020B0604020202020204" pitchFamily="34" charset="0"/>
              <a:buChar char="•"/>
            </a:pPr>
            <a:r>
              <a:rPr lang="en-US" dirty="0" smtClean="0"/>
              <a:t>Health equity became a key priority, with CHCs leading efforts to address systemic barriers faced by Indigenous, racialized, LGBTQ2S+, and low-income populations.</a:t>
            </a:r>
          </a:p>
          <a:p>
            <a:pPr>
              <a:buFont typeface="Arial" panose="020B0604020202020204" pitchFamily="34" charset="0"/>
              <a:buChar char="•"/>
            </a:pPr>
            <a:r>
              <a:rPr lang="en-US" dirty="0" smtClean="0"/>
              <a:t>Emphasis on </a:t>
            </a:r>
            <a:r>
              <a:rPr lang="en-US" b="1" dirty="0" err="1" smtClean="0"/>
              <a:t>interprofessional</a:t>
            </a:r>
            <a:r>
              <a:rPr lang="en-US" b="1" dirty="0" smtClean="0"/>
              <a:t> care</a:t>
            </a:r>
            <a:r>
              <a:rPr lang="en-US" dirty="0" smtClean="0"/>
              <a:t>—integrating doctors, nurses, social workers, dietitians, and community health workers—set CHCs apart from traditional medical practices.</a:t>
            </a:r>
          </a:p>
          <a:p>
            <a:r>
              <a:rPr lang="en-US" b="1" dirty="0" smtClean="0"/>
              <a:t>2010s: Advancing Health Equity and Advocacy</a:t>
            </a:r>
          </a:p>
          <a:p>
            <a:pPr>
              <a:buFont typeface="Arial" panose="020B0604020202020204" pitchFamily="34" charset="0"/>
              <a:buChar char="•"/>
            </a:pPr>
            <a:r>
              <a:rPr lang="en-US" dirty="0" smtClean="0"/>
              <a:t>CHCs strengthened their focus on health equity, social justice, and addressing the social determinants of health.</a:t>
            </a:r>
          </a:p>
          <a:p>
            <a:pPr>
              <a:buFont typeface="Arial" panose="020B0604020202020204" pitchFamily="34" charset="0"/>
              <a:buChar char="•"/>
            </a:pPr>
            <a:r>
              <a:rPr lang="en-US" dirty="0" smtClean="0"/>
              <a:t>They became leaders in advocacy for marginalized communities, harm reduction, mental health, and substance use health.</a:t>
            </a:r>
          </a:p>
          <a:p>
            <a:pPr>
              <a:buFont typeface="Arial" panose="020B0604020202020204" pitchFamily="34" charset="0"/>
              <a:buChar char="•"/>
            </a:pPr>
            <a:r>
              <a:rPr lang="en-US" dirty="0" smtClean="0"/>
              <a:t>The </a:t>
            </a:r>
            <a:r>
              <a:rPr lang="en-US" b="1" dirty="0" smtClean="0"/>
              <a:t>Alliance for Healthier Communities</a:t>
            </a:r>
            <a:r>
              <a:rPr lang="en-US" dirty="0" smtClean="0"/>
              <a:t> (formerly the Association of Ontario Health </a:t>
            </a:r>
            <a:r>
              <a:rPr lang="en-US" dirty="0" err="1" smtClean="0"/>
              <a:t>Centres</a:t>
            </a:r>
            <a:r>
              <a:rPr lang="en-US" dirty="0" smtClean="0"/>
              <a:t>) developed a </a:t>
            </a:r>
            <a:r>
              <a:rPr lang="en-US" b="1" dirty="0" smtClean="0"/>
              <a:t>Health Equity Charter</a:t>
            </a:r>
            <a:r>
              <a:rPr lang="en-US" dirty="0" smtClean="0"/>
              <a:t> and </a:t>
            </a:r>
            <a:r>
              <a:rPr lang="en-US" b="1" dirty="0" smtClean="0"/>
              <a:t>Model of Health and Wellbeing</a:t>
            </a:r>
            <a:r>
              <a:rPr lang="en-US" dirty="0" smtClean="0"/>
              <a:t>, solidifying the role of CHCs in advancing equity-driven health care.</a:t>
            </a:r>
          </a:p>
          <a:p>
            <a:r>
              <a:rPr lang="en-US" b="1" dirty="0" smtClean="0"/>
              <a:t>2020s: Response to Health Crises and System Leadership</a:t>
            </a:r>
          </a:p>
          <a:p>
            <a:pPr>
              <a:buFont typeface="Arial" panose="020B0604020202020204" pitchFamily="34" charset="0"/>
              <a:buChar char="•"/>
            </a:pPr>
            <a:r>
              <a:rPr lang="en-US" dirty="0" smtClean="0"/>
              <a:t>CHCs played a critical role during the COVID-19 pandemic, offering testing, vaccination, and wraparound support services for high-risk communities.</a:t>
            </a:r>
          </a:p>
          <a:p>
            <a:pPr>
              <a:buFont typeface="Arial" panose="020B0604020202020204" pitchFamily="34" charset="0"/>
              <a:buChar char="•"/>
            </a:pPr>
            <a:r>
              <a:rPr lang="en-US" dirty="0" smtClean="0"/>
              <a:t>Many CHCs expanded mental health supports, substance use health services, and food security initiatives.</a:t>
            </a:r>
          </a:p>
          <a:p>
            <a:pPr>
              <a:buFont typeface="Arial" panose="020B0604020202020204" pitchFamily="34" charset="0"/>
              <a:buChar char="•"/>
            </a:pPr>
            <a:r>
              <a:rPr lang="en-US" dirty="0" smtClean="0"/>
              <a:t>They continue to lead in system transformation, focusing on integration with Ontario Health Teams (OHTs), advancing health equity, and addressing the human resource crisis in primary care.</a:t>
            </a:r>
          </a:p>
          <a:p>
            <a:endParaRPr lang="en-US" dirty="0"/>
          </a:p>
        </p:txBody>
      </p:sp>
      <p:sp>
        <p:nvSpPr>
          <p:cNvPr id="121" name="Google Shape;12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d-ID"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25376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lvl="1"/>
            <a:r>
              <a:rPr lang="en-US" dirty="0" smtClean="0">
                <a:ea typeface="Calibri"/>
                <a:cs typeface="Calibri"/>
              </a:rPr>
              <a:t>CHCs serve people with complex health needs and have lower than expected ED visits. Clients are more complex than those served in other primary care models. </a:t>
            </a:r>
            <a:endParaRPr lang="en-US" dirty="0" smtClean="0">
              <a:sym typeface="Wingdings" panose="05000000000000000000" pitchFamily="2" charset="2"/>
            </a:endParaRPr>
          </a:p>
          <a:p>
            <a:pPr lvl="1"/>
            <a:endParaRPr lang="en-US" dirty="0" smtClean="0">
              <a:sym typeface="Wingdings" panose="05000000000000000000" pitchFamily="2" charset="2"/>
            </a:endParaRPr>
          </a:p>
          <a:p>
            <a:pPr lvl="1"/>
            <a:endParaRPr lang="en-US" dirty="0" smtClean="0">
              <a:sym typeface="Wingdings" panose="05000000000000000000" pitchFamily="2" charset="2"/>
            </a:endParaRPr>
          </a:p>
          <a:p>
            <a:pPr lvl="1"/>
            <a:r>
              <a:rPr lang="en-US" sz="1200" dirty="0" smtClean="0">
                <a:sym typeface="Wingdings" panose="05000000000000000000" pitchFamily="2" charset="2"/>
              </a:rPr>
              <a:t>Since the AG report, CHCs provided primary care to an additional 180,000 people </a:t>
            </a:r>
            <a:endParaRPr lang="en-US" dirty="0" smtClean="0"/>
          </a:p>
          <a:p>
            <a:pPr lvl="1"/>
            <a:endParaRPr lang="en-US" sz="1200" dirty="0" smtClean="0">
              <a:sym typeface="Wingdings" panose="05000000000000000000" pitchFamily="2" charset="2"/>
            </a:endParaRPr>
          </a:p>
          <a:p>
            <a:pPr lvl="1"/>
            <a:r>
              <a:rPr lang="en-US" sz="1200" dirty="0" smtClean="0">
                <a:sym typeface="Wingdings" panose="05000000000000000000" pitchFamily="2" charset="2"/>
              </a:rPr>
              <a:t>An additional 500,000 clients actively receive team-based care and social and community supports </a:t>
            </a:r>
            <a:r>
              <a:rPr lang="en-US" sz="1200" b="1" dirty="0" smtClean="0">
                <a:sym typeface="Wingdings" panose="05000000000000000000" pitchFamily="2" charset="2"/>
              </a:rPr>
              <a:t>but are not counted in the panel size calculations</a:t>
            </a:r>
            <a:endParaRPr lang="en-US" sz="1200" b="1" dirty="0"/>
          </a:p>
        </p:txBody>
      </p:sp>
      <p:sp>
        <p:nvSpPr>
          <p:cNvPr id="121" name="Google Shape;12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d-ID"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8933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smtClean="0">
                <a:ea typeface="Calibri"/>
                <a:cs typeface="Calibri"/>
              </a:rPr>
              <a:t>Ottawa CHCs are ideally positioned to address our current health crisis through the ability to scale up and expand services, building on existing infrastructure. With extensive expertise in the delivery of team based care and the ability to keep some of the most complex patients well in community and out of hospital, leveraging the provincially funded CHCs to help address our health crisis makes sense. CHCs not only provide primary care but also lead regional and City wide health programs such as centralized diabetes intake and education; lung health, specialized mental health and additions programs, newcomer health programs, trans health services, and specialized programs for newborns and infants. Collectively, through our health promotion and other allied services we support XXX number of clients in their wellness who are not attached to primary care within our </a:t>
            </a:r>
            <a:r>
              <a:rPr lang="en-US" dirty="0" err="1" smtClean="0">
                <a:ea typeface="Calibri"/>
                <a:cs typeface="Calibri"/>
              </a:rPr>
              <a:t>centre</a:t>
            </a:r>
            <a:r>
              <a:rPr lang="en-US" dirty="0" smtClean="0">
                <a:ea typeface="Calibri"/>
                <a:cs typeface="Calibri"/>
              </a:rPr>
              <a:t>.</a:t>
            </a:r>
            <a:endParaRPr lang="en-US" dirty="0"/>
          </a:p>
        </p:txBody>
      </p:sp>
      <p:sp>
        <p:nvSpPr>
          <p:cNvPr id="121" name="Google Shape;12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d-ID"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961542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lvl="1"/>
            <a:r>
              <a:rPr lang="en-US" dirty="0" smtClean="0">
                <a:ea typeface="Calibri"/>
                <a:cs typeface="Calibri"/>
              </a:rPr>
              <a:t>The </a:t>
            </a:r>
            <a:r>
              <a:rPr lang="en-US" dirty="0" err="1" smtClean="0">
                <a:ea typeface="Calibri"/>
                <a:cs typeface="Calibri"/>
              </a:rPr>
              <a:t>longterm</a:t>
            </a:r>
            <a:r>
              <a:rPr lang="en-US" dirty="0" smtClean="0">
                <a:ea typeface="Calibri"/>
                <a:cs typeface="Calibri"/>
              </a:rPr>
              <a:t> solution to our health system crisis will require all levels of government to come together to commit to:</a:t>
            </a:r>
            <a:endParaRPr lang="en-US" sz="1200" dirty="0" smtClean="0">
              <a:ea typeface="Calibri"/>
              <a:cs typeface="Calibri"/>
            </a:endParaRPr>
          </a:p>
          <a:p>
            <a:pPr marL="800100" lvl="1" indent="-342900">
              <a:buAutoNum type="arabicParenR"/>
            </a:pPr>
            <a:r>
              <a:rPr lang="en-US" dirty="0" smtClean="0">
                <a:ea typeface="Calibri"/>
                <a:cs typeface="Calibri"/>
              </a:rPr>
              <a:t>Reform: we need to reform our health care system by modifying outdated policies and by using the right population and workforce data to assess and meet the changing needs of our community; we need to change the compensation model and pave the way for one single electronic health system that allows for integration of records and includes the social determinants of health</a:t>
            </a:r>
          </a:p>
          <a:p>
            <a:pPr marL="800100" lvl="1" indent="-342900">
              <a:buAutoNum type="arabicParenR"/>
            </a:pPr>
            <a:r>
              <a:rPr lang="en-US" dirty="0" smtClean="0">
                <a:ea typeface="Calibri"/>
                <a:cs typeface="Calibri"/>
              </a:rPr>
              <a:t>Restructure: we need to take action to address the backlog of people who are unattached to primary care by building capacity in existing infrastructure, and through an equity lens – we must restructure how primary care is funded, accessed and practiced; moving towards Jane </a:t>
            </a:r>
            <a:r>
              <a:rPr lang="en-US" dirty="0" err="1" smtClean="0">
                <a:ea typeface="Calibri"/>
                <a:cs typeface="Calibri"/>
              </a:rPr>
              <a:t>Philpotts</a:t>
            </a:r>
            <a:r>
              <a:rPr lang="en-US" dirty="0" smtClean="0">
                <a:ea typeface="Calibri"/>
                <a:cs typeface="Calibri"/>
              </a:rPr>
              <a:t> vision of </a:t>
            </a:r>
            <a:r>
              <a:rPr lang="en-US" dirty="0" err="1" smtClean="0">
                <a:ea typeface="Calibri"/>
                <a:cs typeface="Calibri"/>
              </a:rPr>
              <a:t>neighbourhood</a:t>
            </a:r>
            <a:r>
              <a:rPr lang="en-US" dirty="0" smtClean="0">
                <a:ea typeface="Calibri"/>
                <a:cs typeface="Calibri"/>
              </a:rPr>
              <a:t> care</a:t>
            </a:r>
          </a:p>
          <a:p>
            <a:pPr marL="800100" lvl="1" indent="-342900">
              <a:buAutoNum type="arabicParenR"/>
            </a:pPr>
            <a:r>
              <a:rPr lang="en-US" dirty="0" smtClean="0">
                <a:ea typeface="Calibri"/>
                <a:cs typeface="Calibri"/>
              </a:rPr>
              <a:t>Revitalize: we need to ensure that our primary care workforce is equipped to meet the needs of the population by making family medicine an attractive career choice – we also need to find ways to decrease the administrative burden on providers, freeing them up for patient care </a:t>
            </a:r>
            <a:endParaRPr lang="en-US" dirty="0">
              <a:ea typeface="Calibri"/>
              <a:cs typeface="Calibri"/>
            </a:endParaRPr>
          </a:p>
        </p:txBody>
      </p:sp>
      <p:sp>
        <p:nvSpPr>
          <p:cNvPr id="121" name="Google Shape;12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d-ID"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38471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endParaRPr lang="en-US" dirty="0"/>
          </a:p>
        </p:txBody>
      </p:sp>
      <p:sp>
        <p:nvSpPr>
          <p:cNvPr id="121" name="Google Shape;12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d-ID"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9115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endParaRPr lang="en-US" dirty="0"/>
          </a:p>
        </p:txBody>
      </p:sp>
      <p:sp>
        <p:nvSpPr>
          <p:cNvPr id="121" name="Google Shape;12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d-ID"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83143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endParaRPr lang="en-US" dirty="0"/>
          </a:p>
        </p:txBody>
      </p:sp>
      <p:sp>
        <p:nvSpPr>
          <p:cNvPr id="121" name="Google Shape;12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d-ID"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097691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Acknowledge MPPs, and attendees and that there participation is vital here today.</a:t>
            </a:r>
          </a:p>
          <a:p>
            <a:endParaRPr lang="en-US"/>
          </a:p>
          <a:p>
            <a:r>
              <a:rPr lang="en-US"/>
              <a:t>This event has been coordinated by the 6 Ottawa based CHCs - Ottawa’s best kept secret. </a:t>
            </a:r>
          </a:p>
          <a:p>
            <a:endParaRPr lang="en-US"/>
          </a:p>
          <a:p>
            <a:r>
              <a:rPr lang="en-US"/>
              <a:t>POLLS INTRO - </a:t>
            </a:r>
          </a:p>
          <a:p>
            <a:r>
              <a:rPr lang="en-US"/>
              <a:t>\Before we dive in, we’ll be conducting a quick poll to hear from you, our audience. We value your input, so please take a moment to answer the poll questions. It will help guide our discussion moving forward. </a:t>
            </a:r>
          </a:p>
          <a:p>
            <a:endParaRPr lang="en-US"/>
          </a:p>
          <a:p>
            <a:r>
              <a:rPr lang="en-US"/>
              <a:t>POLL #1 - What is your field/ background?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1: Welcome and Introduction</a:t>
            </a:r>
          </a:p>
          <a:p>
            <a:r>
              <a:rPr lang="en-US"/>
              <a:t>Presenter Notes:</a:t>
            </a:r>
          </a:p>
          <a:p>
            <a:endParaRPr lang="en-US"/>
          </a:p>
          <a:p>
            <a:r>
              <a:rPr lang="en-US"/>
              <a:t>Acknowledge MPPs and Attendees</a:t>
            </a:r>
          </a:p>
          <a:p>
            <a:endParaRPr lang="en-US"/>
          </a:p>
          <a:p>
            <a:r>
              <a:rPr lang="en-US"/>
              <a:t>“Good [morning/afternoon], everyone! I’d like to start by acknowledging and thanking our MPPs and all the attendees joining us today. Your participation is vital as we address a key issue impacting our healthcare system."</a:t>
            </a:r>
          </a:p>
          <a:p>
            <a:endParaRPr lang="en-US"/>
          </a:p>
          <a:p>
            <a:r>
              <a:rPr lang="en-US"/>
              <a:t>Event Coordination</a:t>
            </a:r>
          </a:p>
          <a:p>
            <a:endParaRPr lang="en-US"/>
          </a:p>
          <a:p>
            <a:r>
              <a:rPr lang="en-US"/>
              <a:t>“This event has been coordinated by the six community health centres (CHCs) based here in Ottawa. These centres are truly one of Ottawa's best-kept secrets, and today, we have the opportunity to shine a spotlight on the essential work they do for our communities.”</a:t>
            </a:r>
          </a:p>
          <a:p>
            <a:endParaRPr lang="en-US"/>
          </a:p>
          <a:p>
            <a:r>
              <a:rPr lang="en-US"/>
              <a:t>Introduction to the Webinar</a:t>
            </a:r>
          </a:p>
          <a:p>
            <a:endParaRPr lang="en-US"/>
          </a:p>
          <a:p>
            <a:r>
              <a:rPr lang="en-US"/>
              <a:t>“We’re here today to discuss a topic that has never been more important: the role of community health centres in tackling the ongoing healthcare crisis. These centres are providing critical, accessible, and patient-centered care.”</a:t>
            </a:r>
          </a:p>
          <a:p>
            <a:r>
              <a:rPr lang="en-US"/>
              <a:t>Poll Announcement</a:t>
            </a:r>
          </a:p>
          <a:p>
            <a:endParaRPr lang="en-US"/>
          </a:p>
          <a:p>
            <a:r>
              <a:rPr lang="en-US"/>
              <a:t>“Before we dive in, we’ll be conducting a quick poll to hear from you, our audience. We value your input, so please take a moment to answer the poll questions. It will help guide our discussion moving forward."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extLst>
      <p:ext uri="{BB962C8B-B14F-4D97-AF65-F5344CB8AC3E}">
        <p14:creationId xmlns:p14="http://schemas.microsoft.com/office/powerpoint/2010/main" val="1365526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1: Welcome and Introduction</a:t>
            </a:r>
          </a:p>
          <a:p>
            <a:r>
              <a:rPr lang="en-US"/>
              <a:t>Presenter Notes:</a:t>
            </a:r>
          </a:p>
          <a:p>
            <a:endParaRPr lang="en-US"/>
          </a:p>
          <a:p>
            <a:r>
              <a:rPr lang="en-US"/>
              <a:t>Acknowledge MPPs and Attendees</a:t>
            </a:r>
          </a:p>
          <a:p>
            <a:endParaRPr lang="en-US"/>
          </a:p>
          <a:p>
            <a:r>
              <a:rPr lang="en-US"/>
              <a:t>“Good [morning/afternoon], everyone! I’d like to start by acknowledging and thanking our MPPs and all the attendees joining us today. Your participation is vital as we address a key issue impacting our healthcare system."</a:t>
            </a:r>
          </a:p>
          <a:p>
            <a:endParaRPr lang="en-US"/>
          </a:p>
          <a:p>
            <a:r>
              <a:rPr lang="en-US"/>
              <a:t>Event Coordination</a:t>
            </a:r>
          </a:p>
          <a:p>
            <a:endParaRPr lang="en-US"/>
          </a:p>
          <a:p>
            <a:r>
              <a:rPr lang="en-US"/>
              <a:t>“This event has been coordinated by the six community health centres (CHCs) based here in Ottawa. These centres are truly one of Ottawa's best-kept secrets, and today, we have the opportunity to shine a spotlight on the essential work they do for our communities.”</a:t>
            </a:r>
          </a:p>
          <a:p>
            <a:endParaRPr lang="en-US"/>
          </a:p>
          <a:p>
            <a:r>
              <a:rPr lang="en-US"/>
              <a:t>Introduction to the Webinar</a:t>
            </a:r>
          </a:p>
          <a:p>
            <a:endParaRPr lang="en-US"/>
          </a:p>
          <a:p>
            <a:r>
              <a:rPr lang="en-US"/>
              <a:t>“We’re here today to discuss a topic that has never been more important: the role of community health centres in tackling the ongoing healthcare crisis. These centres are providing critical, accessible, and patient-centered care.”</a:t>
            </a:r>
          </a:p>
          <a:p>
            <a:r>
              <a:rPr lang="en-US"/>
              <a:t>Poll Announcement</a:t>
            </a:r>
          </a:p>
          <a:p>
            <a:endParaRPr lang="en-US"/>
          </a:p>
          <a:p>
            <a:r>
              <a:rPr lang="en-US"/>
              <a:t>“Before we dive in, we’ll be conducting a quick poll to hear from you, our audience. We value your input, so please take a moment to answer the poll questions. It will help guide our discussion moving forward."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Set the context and tone for the discussion, emphasizing the importance of community health services</a:t>
            </a:r>
          </a:p>
          <a:p>
            <a:endParaRPr lang="en-US"/>
          </a:p>
          <a:p>
            <a:r>
              <a:rPr lang="en-US"/>
              <a:t>* This is a chance to learn more about the impact and ROI of community based care</a:t>
            </a:r>
          </a:p>
          <a:p>
            <a:endParaRPr lang="en-US"/>
          </a:p>
          <a:p>
            <a:r>
              <a:rPr lang="en-US"/>
              <a:t>In light of provincial and federal elections, we urge you to each out to your local candidates and get curious about their solutions to our current health crisis and where their priorities are at.</a:t>
            </a:r>
          </a:p>
          <a:p>
            <a:endParaRPr lang="en-US"/>
          </a:p>
          <a:p>
            <a:r>
              <a:rPr lang="en-US"/>
              <a:t>Before we start here is a poll</a:t>
            </a:r>
          </a:p>
          <a:p>
            <a:endParaRPr lang="en-US"/>
          </a:p>
          <a:p>
            <a:endParaRPr lang="en-US"/>
          </a:p>
          <a:p>
            <a:endParaRPr lang="en-US"/>
          </a:p>
          <a:p>
            <a:r>
              <a:rPr lang="en-US"/>
              <a:t>POLL #2:</a:t>
            </a:r>
          </a:p>
          <a:p>
            <a:r>
              <a:rPr lang="en-US"/>
              <a:t>How familiar are you with the role of Community Health Centres?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3" name="Google Shape;11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4692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d-ID"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42638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smtClean="0">
                <a:solidFill>
                  <a:srgbClr val="C00000"/>
                </a:solidFill>
              </a:rPr>
              <a:t>Need to stress that is in Ottawa alone.</a:t>
            </a:r>
          </a:p>
          <a:p>
            <a:r>
              <a:rPr lang="en-US" dirty="0" smtClean="0">
                <a:solidFill>
                  <a:srgbClr val="C00000"/>
                </a:solidFill>
              </a:rPr>
              <a:t>Gray tsunami, And challenges that young people under the age of 16 are the largest unattached which creates significant challenges for future care by no one managing vaccinations, healthy developmental milestones, etc. </a:t>
            </a:r>
          </a:p>
          <a:p>
            <a:r>
              <a:rPr lang="en-US" dirty="0" smtClean="0">
                <a:solidFill>
                  <a:srgbClr val="C00000"/>
                </a:solidFill>
              </a:rPr>
              <a:t>Need to speak to equity challenges</a:t>
            </a:r>
          </a:p>
          <a:p>
            <a:r>
              <a:rPr lang="en-US" dirty="0" smtClean="0">
                <a:solidFill>
                  <a:srgbClr val="C00000"/>
                </a:solidFill>
              </a:rPr>
              <a:t>Interdisciplinary teams need to be more than just physicians, NPs, RNs  - needs to include the whole registered health professionals </a:t>
            </a:r>
          </a:p>
          <a:p>
            <a:pPr marL="0" lvl="0" indent="0" algn="l" rtl="0">
              <a:spcBef>
                <a:spcPts val="0"/>
              </a:spcBef>
              <a:spcAft>
                <a:spcPts val="0"/>
              </a:spcAft>
              <a:buNone/>
            </a:pPr>
            <a:endParaRPr dirty="0"/>
          </a:p>
        </p:txBody>
      </p:sp>
      <p:sp>
        <p:nvSpPr>
          <p:cNvPr id="121" name="Google Shape;12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d-ID"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35059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1" name="Google Shape;12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d-ID"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75419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ull Picture">
  <p:cSld name="Full Picture">
    <p:spTree>
      <p:nvGrpSpPr>
        <p:cNvPr id="1" name="Shape 15"/>
        <p:cNvGrpSpPr/>
        <p:nvPr/>
      </p:nvGrpSpPr>
      <p:grpSpPr>
        <a:xfrm>
          <a:off x="0" y="0"/>
          <a:ext cx="0" cy="0"/>
          <a:chOff x="0" y="0"/>
          <a:chExt cx="0" cy="0"/>
        </a:xfrm>
      </p:grpSpPr>
    </p:spTree>
    <p:extLst>
      <p:ext uri="{BB962C8B-B14F-4D97-AF65-F5344CB8AC3E}">
        <p14:creationId xmlns:p14="http://schemas.microsoft.com/office/powerpoint/2010/main" val="3759500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
        <p:nvSpPr>
          <p:cNvPr id="17" name="Google Shape;17;g13069581c58_0_44"/>
          <p:cNvSpPr>
            <a:spLocks noGrp="1"/>
          </p:cNvSpPr>
          <p:nvPr>
            <p:ph type="pic" idx="2"/>
          </p:nvPr>
        </p:nvSpPr>
        <p:spPr>
          <a:xfrm>
            <a:off x="0" y="0"/>
            <a:ext cx="18288000" cy="10287000"/>
          </a:xfrm>
          <a:prstGeom prst="rect">
            <a:avLst/>
          </a:prstGeom>
          <a:noFill/>
          <a:ln>
            <a:noFill/>
          </a:ln>
        </p:spPr>
      </p:sp>
    </p:spTree>
    <p:extLst>
      <p:ext uri="{BB962C8B-B14F-4D97-AF65-F5344CB8AC3E}">
        <p14:creationId xmlns:p14="http://schemas.microsoft.com/office/powerpoint/2010/main" val="784939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Slide 01">
  <p:cSld name="Picture Slide 01">
    <p:spTree>
      <p:nvGrpSpPr>
        <p:cNvPr id="1" name="Shape 18"/>
        <p:cNvGrpSpPr/>
        <p:nvPr/>
      </p:nvGrpSpPr>
      <p:grpSpPr>
        <a:xfrm>
          <a:off x="0" y="0"/>
          <a:ext cx="0" cy="0"/>
          <a:chOff x="0" y="0"/>
          <a:chExt cx="0" cy="0"/>
        </a:xfrm>
      </p:grpSpPr>
      <p:cxnSp>
        <p:nvCxnSpPr>
          <p:cNvPr id="19" name="Google Shape;19;p33"/>
          <p:cNvCxnSpPr/>
          <p:nvPr/>
        </p:nvCxnSpPr>
        <p:spPr>
          <a:xfrm>
            <a:off x="1535093" y="2847371"/>
            <a:ext cx="1620000" cy="0"/>
          </a:xfrm>
          <a:prstGeom prst="straightConnector1">
            <a:avLst/>
          </a:prstGeom>
          <a:noFill/>
          <a:ln w="44450" cap="flat" cmpd="sng">
            <a:solidFill>
              <a:srgbClr val="FF5100"/>
            </a:solidFill>
            <a:prstDash val="solid"/>
            <a:miter lim="800000"/>
            <a:headEnd type="none" w="sm" len="sm"/>
            <a:tailEnd type="none" w="sm" len="sm"/>
          </a:ln>
        </p:spPr>
      </p:cxnSp>
      <p:sp>
        <p:nvSpPr>
          <p:cNvPr id="20" name="Google Shape;20;p33"/>
          <p:cNvSpPr>
            <a:spLocks noGrp="1"/>
          </p:cNvSpPr>
          <p:nvPr>
            <p:ph type="pic" idx="2"/>
          </p:nvPr>
        </p:nvSpPr>
        <p:spPr>
          <a:xfrm>
            <a:off x="10933313" y="2457563"/>
            <a:ext cx="7354800" cy="7018200"/>
          </a:xfrm>
          <a:prstGeom prst="rect">
            <a:avLst/>
          </a:prstGeom>
          <a:noFill/>
          <a:ln>
            <a:noFill/>
          </a:ln>
        </p:spPr>
      </p:sp>
      <p:sp>
        <p:nvSpPr>
          <p:cNvPr id="21" name="Google Shape;21;p33"/>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3"/>
          <p:cNvSpPr>
            <a:spLocks noGrp="1"/>
          </p:cNvSpPr>
          <p:nvPr>
            <p:ph type="pic" idx="3"/>
          </p:nvPr>
        </p:nvSpPr>
        <p:spPr>
          <a:xfrm>
            <a:off x="8587698" y="3528524"/>
            <a:ext cx="3801150" cy="5080050"/>
          </a:xfrm>
          <a:prstGeom prst="rect">
            <a:avLst/>
          </a:prstGeom>
          <a:noFill/>
          <a:ln>
            <a:noFill/>
          </a:ln>
        </p:spPr>
      </p:sp>
    </p:spTree>
    <p:extLst>
      <p:ext uri="{BB962C8B-B14F-4D97-AF65-F5344CB8AC3E}">
        <p14:creationId xmlns:p14="http://schemas.microsoft.com/office/powerpoint/2010/main" val="99290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Slide 10">
  <p:cSld name="Picture Slide 10">
    <p:spTree>
      <p:nvGrpSpPr>
        <p:cNvPr id="1" name="Shape 43"/>
        <p:cNvGrpSpPr/>
        <p:nvPr/>
      </p:nvGrpSpPr>
      <p:grpSpPr>
        <a:xfrm>
          <a:off x="0" y="0"/>
          <a:ext cx="0" cy="0"/>
          <a:chOff x="0" y="0"/>
          <a:chExt cx="0" cy="0"/>
        </a:xfrm>
      </p:grpSpPr>
      <p:cxnSp>
        <p:nvCxnSpPr>
          <p:cNvPr id="44" name="Google Shape;44;p38"/>
          <p:cNvCxnSpPr/>
          <p:nvPr/>
        </p:nvCxnSpPr>
        <p:spPr>
          <a:xfrm>
            <a:off x="15216716" y="2847371"/>
            <a:ext cx="1620000" cy="0"/>
          </a:xfrm>
          <a:prstGeom prst="straightConnector1">
            <a:avLst/>
          </a:prstGeom>
          <a:noFill/>
          <a:ln w="44450" cap="flat" cmpd="sng">
            <a:solidFill>
              <a:srgbClr val="FF5100"/>
            </a:solidFill>
            <a:prstDash val="solid"/>
            <a:miter lim="800000"/>
            <a:headEnd type="none" w="sm" len="sm"/>
            <a:tailEnd type="none" w="sm" len="sm"/>
          </a:ln>
        </p:spPr>
      </p:cxnSp>
      <p:sp>
        <p:nvSpPr>
          <p:cNvPr id="45" name="Google Shape;45;p38"/>
          <p:cNvSpPr>
            <a:spLocks noGrp="1"/>
          </p:cNvSpPr>
          <p:nvPr>
            <p:ph type="pic" idx="2"/>
          </p:nvPr>
        </p:nvSpPr>
        <p:spPr>
          <a:xfrm>
            <a:off x="1257300" y="2195327"/>
            <a:ext cx="6754950" cy="6874200"/>
          </a:xfrm>
          <a:prstGeom prst="frame">
            <a:avLst>
              <a:gd name="adj1" fmla="val 12500"/>
            </a:avLst>
          </a:prstGeom>
          <a:noFill/>
          <a:ln>
            <a:noFill/>
          </a:ln>
        </p:spPr>
      </p:sp>
      <p:sp>
        <p:nvSpPr>
          <p:cNvPr id="46" name="Google Shape;46;p38"/>
          <p:cNvSpPr txBox="1">
            <a:spLocks noGrp="1"/>
          </p:cNvSpPr>
          <p:nvPr>
            <p:ph type="title"/>
          </p:nvPr>
        </p:nvSpPr>
        <p:spPr>
          <a:xfrm>
            <a:off x="1257300" y="547687"/>
            <a:ext cx="15773400" cy="1988550"/>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28132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Slide 11">
  <p:cSld name="Picture Slide 11">
    <p:spTree>
      <p:nvGrpSpPr>
        <p:cNvPr id="1" name="Shape 56"/>
        <p:cNvGrpSpPr/>
        <p:nvPr/>
      </p:nvGrpSpPr>
      <p:grpSpPr>
        <a:xfrm>
          <a:off x="0" y="0"/>
          <a:ext cx="0" cy="0"/>
          <a:chOff x="0" y="0"/>
          <a:chExt cx="0" cy="0"/>
        </a:xfrm>
      </p:grpSpPr>
      <p:sp>
        <p:nvSpPr>
          <p:cNvPr id="57" name="Google Shape;57;p41"/>
          <p:cNvSpPr>
            <a:spLocks noGrp="1"/>
          </p:cNvSpPr>
          <p:nvPr>
            <p:ph type="pic" idx="2"/>
          </p:nvPr>
        </p:nvSpPr>
        <p:spPr>
          <a:xfrm>
            <a:off x="9391274" y="1729949"/>
            <a:ext cx="7360937" cy="6860297"/>
          </a:xfrm>
          <a:prstGeom prst="rect">
            <a:avLst/>
          </a:prstGeom>
          <a:noFill/>
          <a:ln>
            <a:noFill/>
          </a:ln>
        </p:spPr>
      </p:sp>
    </p:spTree>
    <p:extLst>
      <p:ext uri="{BB962C8B-B14F-4D97-AF65-F5344CB8AC3E}">
        <p14:creationId xmlns:p14="http://schemas.microsoft.com/office/powerpoint/2010/main" val="1431551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256169-D9D9-4A43-886A-6661DAFBB6D7}" type="datetimeFigureOut">
              <a:rPr lang="fr-CA" smtClean="0"/>
              <a:t>2025-02-11</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B08E7C52-7DD2-48E1-8563-9B9299630BB8}" type="slidenum">
              <a:rPr lang="fr-CA" smtClean="0"/>
              <a:t>‹#›</a:t>
            </a:fld>
            <a:endParaRPr lang="fr-CA"/>
          </a:p>
        </p:txBody>
      </p:sp>
    </p:spTree>
    <p:extLst>
      <p:ext uri="{BB962C8B-B14F-4D97-AF65-F5344CB8AC3E}">
        <p14:creationId xmlns:p14="http://schemas.microsoft.com/office/powerpoint/2010/main" val="3141617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FF5100"/>
              </a:buClr>
              <a:buSzPts val="4400"/>
              <a:buFont typeface="Avenir"/>
              <a:buNone/>
              <a:defRPr sz="4400" b="1" i="0" u="none" strike="noStrike" cap="none">
                <a:solidFill>
                  <a:srgbClr val="FF5100"/>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1"/>
          <p:cNvSpPr txBox="1">
            <a:spLocks noGrp="1"/>
          </p:cNvSpPr>
          <p:nvPr>
            <p:ph type="body" idx="1"/>
          </p:nvPr>
        </p:nvSpPr>
        <p:spPr>
          <a:xfrm>
            <a:off x="1257300" y="2738438"/>
            <a:ext cx="15773400" cy="6527007"/>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venir"/>
              <a:buChar char="•"/>
              <a:defRPr sz="2800" b="1" i="0" u="none" strike="noStrike" cap="none">
                <a:solidFill>
                  <a:schemeClr val="dk1"/>
                </a:solidFill>
                <a:latin typeface="Avenir"/>
                <a:ea typeface="Avenir"/>
                <a:cs typeface="Avenir"/>
                <a:sym typeface="Avenir"/>
              </a:defRPr>
            </a:lvl1pPr>
            <a:lvl2pPr marL="914400" marR="0" lvl="1" indent="-381000" algn="l" rtl="0">
              <a:lnSpc>
                <a:spcPct val="90000"/>
              </a:lnSpc>
              <a:spcBef>
                <a:spcPts val="500"/>
              </a:spcBef>
              <a:spcAft>
                <a:spcPts val="0"/>
              </a:spcAft>
              <a:buClr>
                <a:schemeClr val="dk1"/>
              </a:buClr>
              <a:buSzPts val="2400"/>
              <a:buFont typeface="Avenir"/>
              <a:buChar char="•"/>
              <a:defRPr sz="2400" i="0" u="none" strike="noStrike" cap="none">
                <a:solidFill>
                  <a:schemeClr val="dk1"/>
                </a:solidFill>
                <a:latin typeface="Avenir"/>
                <a:ea typeface="Avenir"/>
                <a:cs typeface="Avenir"/>
                <a:sym typeface="Avenir"/>
              </a:defRPr>
            </a:lvl2pPr>
            <a:lvl3pPr marL="1371600" marR="0" lvl="2" indent="-355600" algn="l" rtl="0">
              <a:lnSpc>
                <a:spcPct val="90000"/>
              </a:lnSpc>
              <a:spcBef>
                <a:spcPts val="500"/>
              </a:spcBef>
              <a:spcAft>
                <a:spcPts val="0"/>
              </a:spcAft>
              <a:buClr>
                <a:schemeClr val="dk1"/>
              </a:buClr>
              <a:buSzPts val="2000"/>
              <a:buFont typeface="Avenir"/>
              <a:buChar char="•"/>
              <a:defRPr sz="2000" i="0" u="none" strike="noStrike" cap="none">
                <a:solidFill>
                  <a:schemeClr val="dk1"/>
                </a:solidFill>
                <a:latin typeface="Avenir"/>
                <a:ea typeface="Avenir"/>
                <a:cs typeface="Avenir"/>
                <a:sym typeface="Avenir"/>
              </a:defRPr>
            </a:lvl3pPr>
            <a:lvl4pPr marL="1828800" marR="0" lvl="3" indent="-342900" algn="l" rtl="0">
              <a:lnSpc>
                <a:spcPct val="90000"/>
              </a:lnSpc>
              <a:spcBef>
                <a:spcPts val="500"/>
              </a:spcBef>
              <a:spcAft>
                <a:spcPts val="0"/>
              </a:spcAft>
              <a:buClr>
                <a:schemeClr val="dk1"/>
              </a:buClr>
              <a:buSzPts val="1800"/>
              <a:buFont typeface="Avenir"/>
              <a:buChar char="•"/>
              <a:defRPr sz="1800" i="0" u="none" strike="noStrike" cap="none">
                <a:solidFill>
                  <a:schemeClr val="dk1"/>
                </a:solidFill>
                <a:latin typeface="Avenir"/>
                <a:ea typeface="Avenir"/>
                <a:cs typeface="Avenir"/>
                <a:sym typeface="Avenir"/>
              </a:defRPr>
            </a:lvl4pPr>
            <a:lvl5pPr marL="2286000" marR="0" lvl="4" indent="-342900" algn="l" rtl="0">
              <a:lnSpc>
                <a:spcPct val="90000"/>
              </a:lnSpc>
              <a:spcBef>
                <a:spcPts val="500"/>
              </a:spcBef>
              <a:spcAft>
                <a:spcPts val="0"/>
              </a:spcAft>
              <a:buClr>
                <a:schemeClr val="dk1"/>
              </a:buClr>
              <a:buSzPts val="1800"/>
              <a:buFont typeface="Avenir"/>
              <a:buChar char="•"/>
              <a:defRPr sz="180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venir"/>
              <a:buChar char="•"/>
              <a:defRPr sz="1800" i="0" u="none" strike="noStrike" cap="none">
                <a:solidFill>
                  <a:schemeClr val="dk1"/>
                </a:solidFill>
                <a:latin typeface="Avenir"/>
                <a:ea typeface="Avenir"/>
                <a:cs typeface="Avenir"/>
                <a:sym typeface="Avenir"/>
              </a:defRPr>
            </a:lvl6pPr>
            <a:lvl7pPr marL="3200400" marR="0" lvl="6" indent="-342900" algn="l" rtl="0">
              <a:lnSpc>
                <a:spcPct val="90000"/>
              </a:lnSpc>
              <a:spcBef>
                <a:spcPts val="500"/>
              </a:spcBef>
              <a:spcAft>
                <a:spcPts val="0"/>
              </a:spcAft>
              <a:buClr>
                <a:schemeClr val="dk1"/>
              </a:buClr>
              <a:buSzPts val="1800"/>
              <a:buFont typeface="Avenir"/>
              <a:buChar char="•"/>
              <a:defRPr sz="1800" i="0" u="none" strike="noStrike" cap="none">
                <a:solidFill>
                  <a:schemeClr val="dk1"/>
                </a:solidFill>
                <a:latin typeface="Avenir"/>
                <a:ea typeface="Avenir"/>
                <a:cs typeface="Avenir"/>
                <a:sym typeface="Avenir"/>
              </a:defRPr>
            </a:lvl7pPr>
            <a:lvl8pPr marL="3657600" marR="0" lvl="7" indent="-342900" algn="l" rtl="0">
              <a:lnSpc>
                <a:spcPct val="90000"/>
              </a:lnSpc>
              <a:spcBef>
                <a:spcPts val="500"/>
              </a:spcBef>
              <a:spcAft>
                <a:spcPts val="0"/>
              </a:spcAft>
              <a:buClr>
                <a:schemeClr val="dk1"/>
              </a:buClr>
              <a:buSzPts val="1800"/>
              <a:buFont typeface="Avenir"/>
              <a:buChar char="•"/>
              <a:defRPr sz="1800" i="0" u="none" strike="noStrike" cap="none">
                <a:solidFill>
                  <a:schemeClr val="dk1"/>
                </a:solidFill>
                <a:latin typeface="Avenir"/>
                <a:ea typeface="Avenir"/>
                <a:cs typeface="Avenir"/>
                <a:sym typeface="Avenir"/>
              </a:defRPr>
            </a:lvl8pPr>
            <a:lvl9pPr marL="4114800" marR="0" lvl="8" indent="-342900" algn="l" rtl="0">
              <a:lnSpc>
                <a:spcPct val="90000"/>
              </a:lnSpc>
              <a:spcBef>
                <a:spcPts val="500"/>
              </a:spcBef>
              <a:spcAft>
                <a:spcPts val="0"/>
              </a:spcAft>
              <a:buClr>
                <a:schemeClr val="dk1"/>
              </a:buClr>
              <a:buSzPts val="1800"/>
              <a:buFont typeface="Avenir"/>
              <a:buChar char="•"/>
              <a:defRPr sz="1800" i="0" u="none" strike="noStrike" cap="none">
                <a:solidFill>
                  <a:schemeClr val="dk1"/>
                </a:solidFill>
                <a:latin typeface="Avenir"/>
                <a:ea typeface="Avenir"/>
                <a:cs typeface="Avenir"/>
                <a:sym typeface="Avenir"/>
              </a:defRPr>
            </a:lvl9pPr>
          </a:lstStyle>
          <a:p>
            <a:endParaRPr/>
          </a:p>
        </p:txBody>
      </p:sp>
      <p:pic>
        <p:nvPicPr>
          <p:cNvPr id="12" name="Google Shape;12;p31"/>
          <p:cNvPicPr preferRelativeResize="0"/>
          <p:nvPr/>
        </p:nvPicPr>
        <p:blipFill rotWithShape="1">
          <a:blip r:embed="rId8">
            <a:alphaModFix/>
          </a:blip>
          <a:srcRect t="2579" b="2579"/>
          <a:stretch/>
        </p:blipFill>
        <p:spPr>
          <a:xfrm>
            <a:off x="0" y="0"/>
            <a:ext cx="1014420" cy="10287000"/>
          </a:xfrm>
          <a:prstGeom prst="rect">
            <a:avLst/>
          </a:prstGeom>
          <a:noFill/>
          <a:ln>
            <a:noFill/>
          </a:ln>
        </p:spPr>
      </p:pic>
      <p:pic>
        <p:nvPicPr>
          <p:cNvPr id="13" name="Google Shape;13;p31"/>
          <p:cNvPicPr preferRelativeResize="0"/>
          <p:nvPr/>
        </p:nvPicPr>
        <p:blipFill rotWithShape="1">
          <a:blip r:embed="rId9">
            <a:alphaModFix/>
          </a:blip>
          <a:srcRect l="1141" t="11418" r="491" b="15106"/>
          <a:stretch/>
        </p:blipFill>
        <p:spPr>
          <a:xfrm>
            <a:off x="16056188" y="152288"/>
            <a:ext cx="2106152" cy="884961"/>
          </a:xfrm>
          <a:prstGeom prst="rect">
            <a:avLst/>
          </a:prstGeom>
          <a:noFill/>
          <a:ln>
            <a:noFill/>
          </a:ln>
        </p:spPr>
      </p:pic>
      <p:sp>
        <p:nvSpPr>
          <p:cNvPr id="14" name="Google Shape;14;p31"/>
          <p:cNvSpPr/>
          <p:nvPr/>
        </p:nvSpPr>
        <p:spPr>
          <a:xfrm>
            <a:off x="1330500" y="9888750"/>
            <a:ext cx="4685850" cy="292500"/>
          </a:xfrm>
          <a:prstGeom prst="rect">
            <a:avLst/>
          </a:prstGeom>
          <a:noFill/>
          <a:ln>
            <a:noFill/>
          </a:ln>
        </p:spPr>
        <p:txBody>
          <a:bodyPr spcFirstLastPara="1" wrap="square" lIns="137138" tIns="68550" rIns="137138" bIns="68550" anchor="t" anchorCtr="0">
            <a:noAutofit/>
          </a:bodyPr>
          <a:lstStyle/>
          <a:p>
            <a:pPr marL="0" lvl="0" indent="0" algn="l" rtl="0">
              <a:lnSpc>
                <a:spcPct val="100000"/>
              </a:lnSpc>
              <a:spcBef>
                <a:spcPts val="0"/>
              </a:spcBef>
              <a:spcAft>
                <a:spcPts val="0"/>
              </a:spcAft>
              <a:buClr>
                <a:schemeClr val="dk1"/>
              </a:buClr>
              <a:buSzPts val="1100"/>
              <a:buFont typeface="Arial"/>
              <a:buNone/>
            </a:pPr>
            <a:r>
              <a:rPr lang="id-ID" sz="1050" b="1">
                <a:solidFill>
                  <a:schemeClr val="dk1"/>
                </a:solidFill>
                <a:latin typeface="Avenir"/>
                <a:ea typeface="Avenir"/>
                <a:cs typeface="Avenir"/>
                <a:sym typeface="Avenir"/>
              </a:rPr>
              <a:t>Centretown Community Health Centre </a:t>
            </a:r>
            <a:r>
              <a:rPr lang="id-ID" sz="1050">
                <a:solidFill>
                  <a:schemeClr val="dk1"/>
                </a:solidFill>
                <a:latin typeface="Avenir"/>
                <a:ea typeface="Avenir"/>
                <a:cs typeface="Avenir"/>
                <a:sym typeface="Avenir"/>
              </a:rPr>
              <a:t>I Presentation</a:t>
            </a:r>
            <a:endParaRPr sz="1050">
              <a:solidFill>
                <a:schemeClr val="dk1"/>
              </a:solidFill>
              <a:latin typeface="Avenir"/>
              <a:ea typeface="Avenir"/>
              <a:cs typeface="Avenir"/>
              <a:sym typeface="Avenir"/>
            </a:endParaRPr>
          </a:p>
          <a:p>
            <a:pPr marL="0" marR="0" lvl="0" indent="0" algn="just" rtl="0">
              <a:lnSpc>
                <a:spcPct val="100000"/>
              </a:lnSpc>
              <a:spcBef>
                <a:spcPts val="0"/>
              </a:spcBef>
              <a:spcAft>
                <a:spcPts val="0"/>
              </a:spcAft>
              <a:buClr>
                <a:schemeClr val="dk1"/>
              </a:buClr>
              <a:buSzPts val="1100"/>
              <a:buFont typeface="Arial"/>
              <a:buNone/>
            </a:pPr>
            <a:endParaRPr sz="1650" b="1">
              <a:solidFill>
                <a:schemeClr val="dk1"/>
              </a:solidFill>
              <a:latin typeface="Avenir"/>
              <a:ea typeface="Avenir"/>
              <a:cs typeface="Avenir"/>
              <a:sym typeface="Avenir"/>
            </a:endParaRPr>
          </a:p>
        </p:txBody>
      </p:sp>
    </p:spTree>
    <p:extLst>
      <p:ext uri="{BB962C8B-B14F-4D97-AF65-F5344CB8AC3E}">
        <p14:creationId xmlns:p14="http://schemas.microsoft.com/office/powerpoint/2010/main" val="3377668241"/>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20.png"/><Relationship Id="rId4" Type="http://schemas.openxmlformats.org/officeDocument/2006/relationships/image" Target="../media/image15.svg"/><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4.xml"/><Relationship Id="rId10" Type="http://schemas.openxmlformats.org/officeDocument/2006/relationships/image" Target="../media/image10.sv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hyperlink" Target="https://www.allianceon.org/sites/default/files/measurement_and_evaluation_one_page_references2.pdf"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14.xml"/><Relationship Id="rId10" Type="http://schemas.openxmlformats.org/officeDocument/2006/relationships/image" Target="../media/image10.sv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https://www.allianceon.org/sites/default/files/measurement_and_evaluation_one_page_jr-cm_v2-3_sh.pdf" TargetMode="External"/><Relationship Id="rId7"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23.jpeg"/><Relationship Id="rId5" Type="http://schemas.openxmlformats.org/officeDocument/2006/relationships/hyperlink" Target="https://www.auditor.on.ca/en/content/annualreports/arreports/en19/v4_103en19.pdf" TargetMode="External"/><Relationship Id="rId10" Type="http://schemas.openxmlformats.org/officeDocument/2006/relationships/image" Target="../media/image10.svg"/><Relationship Id="rId4" Type="http://schemas.openxmlformats.org/officeDocument/2006/relationships/hyperlink" Target="https://www.allianceon.org/sites/default/files/documents/data_snapshot_v3_cm.pdf"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0.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0.sv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3.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0.sv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5.sv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1EB"/>
        </a:solidFill>
        <a:effectLst/>
      </p:bgPr>
    </p:bg>
    <p:spTree>
      <p:nvGrpSpPr>
        <p:cNvPr id="1" name=""/>
        <p:cNvGrpSpPr/>
        <p:nvPr/>
      </p:nvGrpSpPr>
      <p:grpSpPr>
        <a:xfrm>
          <a:off x="0" y="0"/>
          <a:ext cx="0" cy="0"/>
          <a:chOff x="0" y="0"/>
          <a:chExt cx="0" cy="0"/>
        </a:xfrm>
      </p:grpSpPr>
      <p:sp>
        <p:nvSpPr>
          <p:cNvPr id="2" name="TextBox 2"/>
          <p:cNvSpPr txBox="1"/>
          <p:nvPr/>
        </p:nvSpPr>
        <p:spPr>
          <a:xfrm>
            <a:off x="4434963" y="6250462"/>
            <a:ext cx="12714628" cy="1007658"/>
          </a:xfrm>
          <a:prstGeom prst="rect">
            <a:avLst/>
          </a:prstGeom>
        </p:spPr>
        <p:txBody>
          <a:bodyPr lIns="0" tIns="0" rIns="0" bIns="0" rtlCol="0" anchor="t">
            <a:spAutoFit/>
          </a:bodyPr>
          <a:lstStyle/>
          <a:p>
            <a:pPr algn="l">
              <a:lnSpc>
                <a:spcPts val="6014"/>
              </a:lnSpc>
            </a:pPr>
            <a:r>
              <a:rPr lang="en-US" sz="7518" spc="-75">
                <a:solidFill>
                  <a:srgbClr val="3C3333"/>
                </a:solidFill>
                <a:latin typeface="Impact"/>
                <a:ea typeface="Impact"/>
                <a:cs typeface="Impact"/>
                <a:sym typeface="Impact"/>
              </a:rPr>
              <a:t>the Solution to our Healthcare Crisis</a:t>
            </a:r>
          </a:p>
        </p:txBody>
      </p:sp>
      <p:sp>
        <p:nvSpPr>
          <p:cNvPr id="3" name="TextBox 3"/>
          <p:cNvSpPr txBox="1"/>
          <p:nvPr/>
        </p:nvSpPr>
        <p:spPr>
          <a:xfrm>
            <a:off x="4434963" y="3353607"/>
            <a:ext cx="13537115" cy="3013033"/>
          </a:xfrm>
          <a:prstGeom prst="rect">
            <a:avLst/>
          </a:prstGeom>
        </p:spPr>
        <p:txBody>
          <a:bodyPr lIns="0" tIns="0" rIns="0" bIns="0" rtlCol="0" anchor="t">
            <a:spAutoFit/>
          </a:bodyPr>
          <a:lstStyle/>
          <a:p>
            <a:pPr algn="l">
              <a:lnSpc>
                <a:spcPts val="10369"/>
              </a:lnSpc>
            </a:pPr>
            <a:r>
              <a:rPr lang="en-US" sz="12961" spc="-129">
                <a:solidFill>
                  <a:srgbClr val="E8514D"/>
                </a:solidFill>
                <a:latin typeface="Impact"/>
                <a:ea typeface="Impact"/>
                <a:cs typeface="Impact"/>
                <a:sym typeface="Impact"/>
              </a:rPr>
              <a:t>INVESTING IN COMMUNITY HEALTH</a:t>
            </a:r>
          </a:p>
        </p:txBody>
      </p:sp>
      <p:grpSp>
        <p:nvGrpSpPr>
          <p:cNvPr id="4" name="Group 4"/>
          <p:cNvGrpSpPr/>
          <p:nvPr/>
        </p:nvGrpSpPr>
        <p:grpSpPr>
          <a:xfrm>
            <a:off x="-2305015" y="606969"/>
            <a:ext cx="21058221" cy="1676343"/>
            <a:chOff x="0" y="0"/>
            <a:chExt cx="7308702" cy="581810"/>
          </a:xfrm>
        </p:grpSpPr>
        <p:sp>
          <p:nvSpPr>
            <p:cNvPr id="5" name="Freeform 5"/>
            <p:cNvSpPr/>
            <p:nvPr/>
          </p:nvSpPr>
          <p:spPr>
            <a:xfrm>
              <a:off x="0" y="0"/>
              <a:ext cx="7308703" cy="581811"/>
            </a:xfrm>
            <a:custGeom>
              <a:avLst/>
              <a:gdLst/>
              <a:ahLst/>
              <a:cxnLst/>
              <a:rect l="l" t="t" r="r" b="b"/>
              <a:pathLst>
                <a:path w="7308703" h="581811">
                  <a:moveTo>
                    <a:pt x="16912" y="0"/>
                  </a:moveTo>
                  <a:lnTo>
                    <a:pt x="7291791" y="0"/>
                  </a:lnTo>
                  <a:cubicBezTo>
                    <a:pt x="7301131" y="0"/>
                    <a:pt x="7308703" y="7572"/>
                    <a:pt x="7308703" y="16912"/>
                  </a:cubicBezTo>
                  <a:lnTo>
                    <a:pt x="7308703" y="564899"/>
                  </a:lnTo>
                  <a:cubicBezTo>
                    <a:pt x="7308703" y="574239"/>
                    <a:pt x="7301131" y="581811"/>
                    <a:pt x="7291791" y="581811"/>
                  </a:cubicBezTo>
                  <a:lnTo>
                    <a:pt x="16912" y="581811"/>
                  </a:lnTo>
                  <a:cubicBezTo>
                    <a:pt x="7572" y="581811"/>
                    <a:pt x="0" y="574239"/>
                    <a:pt x="0" y="564899"/>
                  </a:cubicBezTo>
                  <a:lnTo>
                    <a:pt x="0" y="16912"/>
                  </a:lnTo>
                  <a:cubicBezTo>
                    <a:pt x="0" y="7572"/>
                    <a:pt x="7572" y="0"/>
                    <a:pt x="16912" y="0"/>
                  </a:cubicBezTo>
                  <a:close/>
                </a:path>
              </a:pathLst>
            </a:custGeom>
            <a:solidFill>
              <a:srgbClr val="A2ECDF"/>
            </a:solidFill>
          </p:spPr>
        </p:sp>
        <p:sp>
          <p:nvSpPr>
            <p:cNvPr id="6" name="TextBox 6"/>
            <p:cNvSpPr txBox="1"/>
            <p:nvPr/>
          </p:nvSpPr>
          <p:spPr>
            <a:xfrm>
              <a:off x="0" y="-28575"/>
              <a:ext cx="7308702" cy="610385"/>
            </a:xfrm>
            <a:prstGeom prst="rect">
              <a:avLst/>
            </a:prstGeom>
          </p:spPr>
          <p:txBody>
            <a:bodyPr lIns="51955" tIns="51955" rIns="51955" bIns="51955" rtlCol="0" anchor="ctr"/>
            <a:lstStyle/>
            <a:p>
              <a:pPr algn="ctr">
                <a:lnSpc>
                  <a:spcPts val="2147"/>
                </a:lnSpc>
                <a:spcBef>
                  <a:spcPct val="0"/>
                </a:spcBef>
              </a:pPr>
              <a:endParaRPr/>
            </a:p>
          </p:txBody>
        </p:sp>
      </p:grpSp>
      <p:sp>
        <p:nvSpPr>
          <p:cNvPr id="7" name="TextBox 7"/>
          <p:cNvSpPr txBox="1"/>
          <p:nvPr/>
        </p:nvSpPr>
        <p:spPr>
          <a:xfrm>
            <a:off x="11742752" y="1122799"/>
            <a:ext cx="5516548" cy="739933"/>
          </a:xfrm>
          <a:prstGeom prst="rect">
            <a:avLst/>
          </a:prstGeom>
        </p:spPr>
        <p:txBody>
          <a:bodyPr lIns="0" tIns="0" rIns="0" bIns="0" rtlCol="0" anchor="t">
            <a:spAutoFit/>
          </a:bodyPr>
          <a:lstStyle/>
          <a:p>
            <a:pPr algn="l">
              <a:lnSpc>
                <a:spcPts val="5506"/>
              </a:lnSpc>
            </a:pPr>
            <a:r>
              <a:rPr lang="en-US" sz="5506" i="1">
                <a:solidFill>
                  <a:srgbClr val="000000"/>
                </a:solidFill>
                <a:latin typeface="Montserrat Italics"/>
                <a:ea typeface="Montserrat Italics"/>
                <a:cs typeface="Montserrat Italics"/>
                <a:sym typeface="Montserrat Italics"/>
              </a:rPr>
              <a:t>LIVE WEBINAR</a:t>
            </a:r>
          </a:p>
        </p:txBody>
      </p:sp>
      <p:sp>
        <p:nvSpPr>
          <p:cNvPr id="8" name="Freeform 8"/>
          <p:cNvSpPr/>
          <p:nvPr/>
        </p:nvSpPr>
        <p:spPr>
          <a:xfrm>
            <a:off x="1028700" y="3105957"/>
            <a:ext cx="2794149" cy="5091844"/>
          </a:xfrm>
          <a:custGeom>
            <a:avLst/>
            <a:gdLst/>
            <a:ahLst/>
            <a:cxnLst/>
            <a:rect l="l" t="t" r="r" b="b"/>
            <a:pathLst>
              <a:path w="2794149" h="5091844">
                <a:moveTo>
                  <a:pt x="0" y="0"/>
                </a:moveTo>
                <a:lnTo>
                  <a:pt x="2794149" y="0"/>
                </a:lnTo>
                <a:lnTo>
                  <a:pt x="2794149" y="5091844"/>
                </a:lnTo>
                <a:lnTo>
                  <a:pt x="0" y="509184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11605793" y="8041563"/>
            <a:ext cx="2163435" cy="641697"/>
          </a:xfrm>
          <a:custGeom>
            <a:avLst/>
            <a:gdLst/>
            <a:ahLst/>
            <a:cxnLst/>
            <a:rect l="l" t="t" r="r" b="b"/>
            <a:pathLst>
              <a:path w="2163435" h="641697">
                <a:moveTo>
                  <a:pt x="0" y="0"/>
                </a:moveTo>
                <a:lnTo>
                  <a:pt x="2163435" y="0"/>
                </a:lnTo>
                <a:lnTo>
                  <a:pt x="2163435" y="641697"/>
                </a:lnTo>
                <a:lnTo>
                  <a:pt x="0" y="641697"/>
                </a:lnTo>
                <a:lnTo>
                  <a:pt x="0" y="0"/>
                </a:lnTo>
                <a:close/>
              </a:path>
            </a:pathLst>
          </a:custGeom>
          <a:blipFill>
            <a:blip r:embed="rId4"/>
            <a:stretch>
              <a:fillRect/>
            </a:stretch>
          </a:blipFill>
        </p:spPr>
      </p:sp>
      <p:sp>
        <p:nvSpPr>
          <p:cNvPr id="10" name="Freeform 10"/>
          <p:cNvSpPr/>
          <p:nvPr/>
        </p:nvSpPr>
        <p:spPr>
          <a:xfrm>
            <a:off x="10261271" y="7983680"/>
            <a:ext cx="788155" cy="788155"/>
          </a:xfrm>
          <a:custGeom>
            <a:avLst/>
            <a:gdLst/>
            <a:ahLst/>
            <a:cxnLst/>
            <a:rect l="l" t="t" r="r" b="b"/>
            <a:pathLst>
              <a:path w="788155" h="788155">
                <a:moveTo>
                  <a:pt x="0" y="0"/>
                </a:moveTo>
                <a:lnTo>
                  <a:pt x="788156" y="0"/>
                </a:lnTo>
                <a:lnTo>
                  <a:pt x="788156" y="788155"/>
                </a:lnTo>
                <a:lnTo>
                  <a:pt x="0" y="788155"/>
                </a:lnTo>
                <a:lnTo>
                  <a:pt x="0" y="0"/>
                </a:lnTo>
                <a:close/>
              </a:path>
            </a:pathLst>
          </a:custGeom>
          <a:blipFill>
            <a:blip r:embed="rId5"/>
            <a:stretch>
              <a:fillRect/>
            </a:stretch>
          </a:blipFill>
        </p:spPr>
      </p:sp>
      <p:sp>
        <p:nvSpPr>
          <p:cNvPr id="11" name="Freeform 11"/>
          <p:cNvSpPr/>
          <p:nvPr/>
        </p:nvSpPr>
        <p:spPr>
          <a:xfrm>
            <a:off x="4434963" y="7915562"/>
            <a:ext cx="1588801" cy="893700"/>
          </a:xfrm>
          <a:custGeom>
            <a:avLst/>
            <a:gdLst/>
            <a:ahLst/>
            <a:cxnLst/>
            <a:rect l="l" t="t" r="r" b="b"/>
            <a:pathLst>
              <a:path w="1588801" h="893700">
                <a:moveTo>
                  <a:pt x="0" y="0"/>
                </a:moveTo>
                <a:lnTo>
                  <a:pt x="1588801" y="0"/>
                </a:lnTo>
                <a:lnTo>
                  <a:pt x="1588801" y="893701"/>
                </a:lnTo>
                <a:lnTo>
                  <a:pt x="0" y="893701"/>
                </a:lnTo>
                <a:lnTo>
                  <a:pt x="0" y="0"/>
                </a:lnTo>
                <a:close/>
              </a:path>
            </a:pathLst>
          </a:custGeom>
          <a:blipFill>
            <a:blip r:embed="rId6"/>
            <a:stretch>
              <a:fillRect/>
            </a:stretch>
          </a:blipFill>
        </p:spPr>
      </p:sp>
      <p:sp>
        <p:nvSpPr>
          <p:cNvPr id="12" name="Freeform 12"/>
          <p:cNvSpPr/>
          <p:nvPr/>
        </p:nvSpPr>
        <p:spPr>
          <a:xfrm>
            <a:off x="14325595" y="7993274"/>
            <a:ext cx="2798085" cy="778561"/>
          </a:xfrm>
          <a:custGeom>
            <a:avLst/>
            <a:gdLst/>
            <a:ahLst/>
            <a:cxnLst/>
            <a:rect l="l" t="t" r="r" b="b"/>
            <a:pathLst>
              <a:path w="2798085" h="778561">
                <a:moveTo>
                  <a:pt x="0" y="0"/>
                </a:moveTo>
                <a:lnTo>
                  <a:pt x="2798085" y="0"/>
                </a:lnTo>
                <a:lnTo>
                  <a:pt x="2798085" y="778560"/>
                </a:lnTo>
                <a:lnTo>
                  <a:pt x="0" y="778560"/>
                </a:lnTo>
                <a:lnTo>
                  <a:pt x="0" y="0"/>
                </a:lnTo>
                <a:close/>
              </a:path>
            </a:pathLst>
          </a:custGeom>
          <a:blipFill>
            <a:blip r:embed="rId7"/>
            <a:stretch>
              <a:fillRect t="-105783" b="-95207"/>
            </a:stretch>
          </a:blipFill>
        </p:spPr>
      </p:sp>
      <p:sp>
        <p:nvSpPr>
          <p:cNvPr id="13" name="Freeform 13"/>
          <p:cNvSpPr/>
          <p:nvPr/>
        </p:nvSpPr>
        <p:spPr>
          <a:xfrm>
            <a:off x="6470380" y="7915562"/>
            <a:ext cx="1390599" cy="839270"/>
          </a:xfrm>
          <a:custGeom>
            <a:avLst/>
            <a:gdLst/>
            <a:ahLst/>
            <a:cxnLst/>
            <a:rect l="l" t="t" r="r" b="b"/>
            <a:pathLst>
              <a:path w="1390599" h="839270">
                <a:moveTo>
                  <a:pt x="0" y="0"/>
                </a:moveTo>
                <a:lnTo>
                  <a:pt x="1390598" y="0"/>
                </a:lnTo>
                <a:lnTo>
                  <a:pt x="1390598" y="839270"/>
                </a:lnTo>
                <a:lnTo>
                  <a:pt x="0" y="839270"/>
                </a:lnTo>
                <a:lnTo>
                  <a:pt x="0" y="0"/>
                </a:lnTo>
                <a:close/>
              </a:path>
            </a:pathLst>
          </a:custGeom>
          <a:blipFill>
            <a:blip r:embed="rId8"/>
            <a:stretch>
              <a:fillRect/>
            </a:stretch>
          </a:blipFill>
        </p:spPr>
      </p:sp>
      <p:sp>
        <p:nvSpPr>
          <p:cNvPr id="14" name="Freeform 14"/>
          <p:cNvSpPr/>
          <p:nvPr/>
        </p:nvSpPr>
        <p:spPr>
          <a:xfrm>
            <a:off x="8307595" y="7929042"/>
            <a:ext cx="1444566" cy="866740"/>
          </a:xfrm>
          <a:custGeom>
            <a:avLst/>
            <a:gdLst/>
            <a:ahLst/>
            <a:cxnLst/>
            <a:rect l="l" t="t" r="r" b="b"/>
            <a:pathLst>
              <a:path w="1444566" h="866740">
                <a:moveTo>
                  <a:pt x="0" y="0"/>
                </a:moveTo>
                <a:lnTo>
                  <a:pt x="1444566" y="0"/>
                </a:lnTo>
                <a:lnTo>
                  <a:pt x="1444566" y="866740"/>
                </a:lnTo>
                <a:lnTo>
                  <a:pt x="0" y="866740"/>
                </a:lnTo>
                <a:lnTo>
                  <a:pt x="0" y="0"/>
                </a:lnTo>
                <a:close/>
              </a:path>
            </a:pathLst>
          </a:custGeom>
          <a:blipFill>
            <a:blip r:embed="rId9"/>
            <a:stretch>
              <a:fillRect/>
            </a:stretch>
          </a:blipFill>
        </p:spPr>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5" name="Google Shape;125;p2"/>
          <p:cNvSpPr txBox="1">
            <a:spLocks noGrp="1"/>
          </p:cNvSpPr>
          <p:nvPr>
            <p:ph type="title"/>
          </p:nvPr>
        </p:nvSpPr>
        <p:spPr>
          <a:xfrm>
            <a:off x="1364553" y="1699325"/>
            <a:ext cx="15773400" cy="1348677"/>
          </a:xfrm>
          <a:prstGeom prst="rect">
            <a:avLst/>
          </a:prstGeom>
          <a:noFill/>
          <a:ln>
            <a:noFill/>
          </a:ln>
        </p:spPr>
        <p:txBody>
          <a:bodyPr spcFirstLastPara="1" wrap="square" lIns="137138" tIns="68550" rIns="137138" bIns="68550" anchor="ctr" anchorCtr="0">
            <a:normAutofit/>
          </a:bodyPr>
          <a:lstStyle/>
          <a:p>
            <a:pPr>
              <a:buSzPts val="4400"/>
            </a:pPr>
            <a:r>
              <a:rPr lang="en-US" b="1" dirty="0" smtClean="0"/>
              <a:t>Land Acknowledgement</a:t>
            </a:r>
            <a:endParaRPr dirty="0"/>
          </a:p>
        </p:txBody>
      </p:sp>
      <p:sp>
        <p:nvSpPr>
          <p:cNvPr id="126" name="Google Shape;126;p2"/>
          <p:cNvSpPr txBox="1"/>
          <p:nvPr/>
        </p:nvSpPr>
        <p:spPr>
          <a:xfrm>
            <a:off x="1342266" y="3048002"/>
            <a:ext cx="15817974" cy="5854929"/>
          </a:xfrm>
          <a:prstGeom prst="rect">
            <a:avLst/>
          </a:prstGeom>
          <a:noFill/>
          <a:ln>
            <a:noFill/>
          </a:ln>
        </p:spPr>
        <p:txBody>
          <a:bodyPr spcFirstLastPara="1" wrap="square" lIns="137138" tIns="68550" rIns="137138" bIns="68550" anchor="t" anchorCtr="0">
            <a:noAutofit/>
          </a:bodyPr>
          <a:lstStyle/>
          <a:p>
            <a:pPr defTabSz="1371600">
              <a:buClr>
                <a:srgbClr val="000000"/>
              </a:buClr>
            </a:pPr>
            <a:r>
              <a:rPr lang="en-CA" sz="2700" i="1" kern="0" dirty="0">
                <a:solidFill>
                  <a:srgbClr val="000000"/>
                </a:solidFill>
                <a:latin typeface="Arial"/>
                <a:cs typeface="Arial"/>
                <a:sym typeface="Arial"/>
              </a:rPr>
              <a:t>We </a:t>
            </a:r>
            <a:r>
              <a:rPr lang="en-CA" sz="2700" i="1" kern="0" dirty="0">
                <a:solidFill>
                  <a:srgbClr val="000000"/>
                </a:solidFill>
                <a:latin typeface="Arial"/>
                <a:cs typeface="Arial"/>
                <a:sym typeface="Arial"/>
              </a:rPr>
              <a:t>would like to acknowledge and honour that we hold this meeting on </a:t>
            </a:r>
            <a:r>
              <a:rPr lang="en-CA" sz="2700" i="1" kern="0" dirty="0" err="1">
                <a:solidFill>
                  <a:srgbClr val="000000"/>
                </a:solidFill>
                <a:latin typeface="Arial"/>
                <a:cs typeface="Arial"/>
                <a:sym typeface="Arial"/>
              </a:rPr>
              <a:t>unceded</a:t>
            </a:r>
            <a:r>
              <a:rPr lang="en-CA" sz="2700" i="1" kern="0" dirty="0">
                <a:solidFill>
                  <a:srgbClr val="000000"/>
                </a:solidFill>
                <a:latin typeface="Arial"/>
                <a:cs typeface="Arial"/>
                <a:sym typeface="Arial"/>
              </a:rPr>
              <a:t> and </a:t>
            </a:r>
            <a:r>
              <a:rPr lang="en-CA" sz="2700" i="1" kern="0" dirty="0" err="1">
                <a:solidFill>
                  <a:srgbClr val="000000"/>
                </a:solidFill>
                <a:latin typeface="Arial"/>
                <a:cs typeface="Arial"/>
                <a:sym typeface="Arial"/>
              </a:rPr>
              <a:t>unsurrendered</a:t>
            </a:r>
            <a:r>
              <a:rPr lang="en-CA" sz="2700" i="1" kern="0" dirty="0">
                <a:solidFill>
                  <a:srgbClr val="000000"/>
                </a:solidFill>
                <a:latin typeface="Arial"/>
                <a:cs typeface="Arial"/>
                <a:sym typeface="Arial"/>
              </a:rPr>
              <a:t> Algonquin </a:t>
            </a:r>
            <a:r>
              <a:rPr lang="en-CA" sz="2700" i="1" kern="0" dirty="0" err="1">
                <a:solidFill>
                  <a:srgbClr val="000000"/>
                </a:solidFill>
                <a:latin typeface="Arial"/>
                <a:cs typeface="Arial"/>
                <a:sym typeface="Arial"/>
              </a:rPr>
              <a:t>Anishnaabeg</a:t>
            </a:r>
            <a:r>
              <a:rPr lang="en-CA" sz="2700" i="1" kern="0" dirty="0">
                <a:solidFill>
                  <a:srgbClr val="000000"/>
                </a:solidFill>
                <a:latin typeface="Arial"/>
                <a:cs typeface="Arial"/>
                <a:sym typeface="Arial"/>
              </a:rPr>
              <a:t> Territory. To be present on this land is a privilege and we thank the Algonquin </a:t>
            </a:r>
            <a:r>
              <a:rPr lang="en-CA" sz="2700" i="1" kern="0" dirty="0" err="1">
                <a:solidFill>
                  <a:srgbClr val="000000"/>
                </a:solidFill>
                <a:latin typeface="Arial"/>
                <a:cs typeface="Arial"/>
                <a:sym typeface="Arial"/>
              </a:rPr>
              <a:t>Anishnaabeg</a:t>
            </a:r>
            <a:r>
              <a:rPr lang="en-CA" sz="2700" i="1" kern="0" dirty="0">
                <a:solidFill>
                  <a:srgbClr val="000000"/>
                </a:solidFill>
                <a:latin typeface="Arial"/>
                <a:cs typeface="Arial"/>
                <a:sym typeface="Arial"/>
              </a:rPr>
              <a:t> people for providing us with the opportunity to live, learn, work and play here. </a:t>
            </a:r>
            <a:r>
              <a:rPr lang="en-CA" sz="2700" i="1" kern="0" dirty="0">
                <a:solidFill>
                  <a:srgbClr val="000000"/>
                </a:solidFill>
                <a:latin typeface="Arial"/>
                <a:cs typeface="Arial"/>
                <a:sym typeface="Arial"/>
              </a:rPr>
              <a:t>It is </a:t>
            </a:r>
            <a:r>
              <a:rPr lang="en-CA" sz="2700" i="1" kern="0" dirty="0">
                <a:solidFill>
                  <a:srgbClr val="000000"/>
                </a:solidFill>
                <a:latin typeface="Arial"/>
                <a:cs typeface="Arial"/>
                <a:sym typeface="Arial"/>
              </a:rPr>
              <a:t>also important that as we acknowledge the land that we are on, we also take a moment and consider how each of us can actively contribute to the Reconciliation required in our country. </a:t>
            </a:r>
            <a:endParaRPr lang="en-CA" sz="2700" kern="0" dirty="0">
              <a:solidFill>
                <a:srgbClr val="000000"/>
              </a:solidFill>
              <a:latin typeface="Arial"/>
              <a:cs typeface="Arial"/>
              <a:sym typeface="Arial"/>
            </a:endParaRPr>
          </a:p>
          <a:p>
            <a:pPr defTabSz="1371600">
              <a:buClr>
                <a:srgbClr val="000000"/>
              </a:buClr>
            </a:pPr>
            <a:r>
              <a:rPr lang="en-CA" sz="2700" kern="0" dirty="0">
                <a:solidFill>
                  <a:srgbClr val="000000"/>
                </a:solidFill>
                <a:latin typeface="Arial"/>
                <a:cs typeface="Arial"/>
                <a:sym typeface="Arial"/>
              </a:rPr>
              <a:t> </a:t>
            </a:r>
          </a:p>
          <a:p>
            <a:pPr defTabSz="1371600">
              <a:buClr>
                <a:srgbClr val="000000"/>
              </a:buClr>
            </a:pPr>
            <a:r>
              <a:rPr lang="fr-FR" sz="2700" i="1" kern="0" dirty="0">
                <a:solidFill>
                  <a:srgbClr val="000000"/>
                </a:solidFill>
                <a:latin typeface="Arial"/>
                <a:cs typeface="Arial"/>
                <a:sym typeface="Arial"/>
              </a:rPr>
              <a:t>« Nous voudrions souligner et honorer le fait que nous tenons cette réunion sur le territoire algonquin </a:t>
            </a:r>
            <a:r>
              <a:rPr lang="fr-FR" sz="2700" i="1" kern="0" dirty="0" err="1">
                <a:solidFill>
                  <a:srgbClr val="000000"/>
                </a:solidFill>
                <a:latin typeface="Arial"/>
                <a:cs typeface="Arial"/>
                <a:sym typeface="Arial"/>
              </a:rPr>
              <a:t>anishnaabeg</a:t>
            </a:r>
            <a:r>
              <a:rPr lang="fr-FR" sz="2700" i="1" kern="0" dirty="0">
                <a:solidFill>
                  <a:srgbClr val="000000"/>
                </a:solidFill>
                <a:latin typeface="Arial"/>
                <a:cs typeface="Arial"/>
                <a:sym typeface="Arial"/>
              </a:rPr>
              <a:t> non </a:t>
            </a:r>
            <a:r>
              <a:rPr lang="fr-FR" sz="2700" i="1" kern="0" dirty="0">
                <a:solidFill>
                  <a:srgbClr val="000000"/>
                </a:solidFill>
                <a:latin typeface="Arial"/>
                <a:cs typeface="Arial"/>
                <a:sym typeface="Arial"/>
              </a:rPr>
              <a:t>cédé. </a:t>
            </a:r>
            <a:r>
              <a:rPr lang="fr-FR" sz="2700" i="1" kern="0" dirty="0">
                <a:solidFill>
                  <a:srgbClr val="000000"/>
                </a:solidFill>
                <a:latin typeface="Arial"/>
                <a:cs typeface="Arial"/>
                <a:sym typeface="Arial"/>
              </a:rPr>
              <a:t>Être présent sur cette terre est un privilège et nous remercions le peuple algonquin </a:t>
            </a:r>
            <a:r>
              <a:rPr lang="fr-FR" sz="2700" i="1" kern="0" dirty="0" err="1">
                <a:solidFill>
                  <a:srgbClr val="000000"/>
                </a:solidFill>
                <a:latin typeface="Arial"/>
                <a:cs typeface="Arial"/>
                <a:sym typeface="Arial"/>
              </a:rPr>
              <a:t>anishnaabeg</a:t>
            </a:r>
            <a:r>
              <a:rPr lang="fr-FR" sz="2700" i="1" kern="0" dirty="0">
                <a:solidFill>
                  <a:srgbClr val="000000"/>
                </a:solidFill>
                <a:latin typeface="Arial"/>
                <a:cs typeface="Arial"/>
                <a:sym typeface="Arial"/>
              </a:rPr>
              <a:t> de nous avoir donné la possibilité d’y vivre, d’y apprendre, d’y travailler et de nous y divertir. </a:t>
            </a:r>
            <a:r>
              <a:rPr lang="fr-FR" sz="2700" i="1" kern="0" dirty="0">
                <a:solidFill>
                  <a:srgbClr val="000000"/>
                </a:solidFill>
                <a:latin typeface="Arial"/>
                <a:cs typeface="Arial"/>
                <a:sym typeface="Arial"/>
              </a:rPr>
              <a:t>Il est </a:t>
            </a:r>
            <a:r>
              <a:rPr lang="fr-FR" sz="2700" i="1" kern="0" dirty="0">
                <a:solidFill>
                  <a:srgbClr val="000000"/>
                </a:solidFill>
                <a:latin typeface="Arial"/>
                <a:cs typeface="Arial"/>
                <a:sym typeface="Arial"/>
              </a:rPr>
              <a:t>également important que, tout en reconnaissant la terre sur laquelle nous nous trouvons, nous prenions un moment pour réfléchir à la manière dont chacun d'entre nous peut contribuer activement à la réconciliation nécessaire dans notre pays.»</a:t>
            </a:r>
            <a:endParaRPr lang="en-CA" sz="2700" kern="0" dirty="0">
              <a:solidFill>
                <a:srgbClr val="000000"/>
              </a:solidFill>
              <a:latin typeface="Arial"/>
              <a:cs typeface="Arial"/>
              <a:sym typeface="Arial"/>
            </a:endParaRPr>
          </a:p>
        </p:txBody>
      </p:sp>
    </p:spTree>
    <p:extLst>
      <p:ext uri="{BB962C8B-B14F-4D97-AF65-F5344CB8AC3E}">
        <p14:creationId xmlns:p14="http://schemas.microsoft.com/office/powerpoint/2010/main" val="149823092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500"/>
                                        <p:tgtEl>
                                          <p:spTgt spid="1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6"/>
                                        </p:tgtEl>
                                        <p:attrNameLst>
                                          <p:attrName>style.visibility</p:attrName>
                                        </p:attrNameLst>
                                      </p:cBhvr>
                                      <p:to>
                                        <p:strVal val="visible"/>
                                      </p:to>
                                    </p:set>
                                    <p:animEffect transition="in" filter="fade">
                                      <p:cBhvr>
                                        <p:cTn id="11"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5" name="Title 5"/>
          <p:cNvSpPr txBox="1">
            <a:spLocks/>
          </p:cNvSpPr>
          <p:nvPr/>
        </p:nvSpPr>
        <p:spPr>
          <a:xfrm>
            <a:off x="1257301" y="237560"/>
            <a:ext cx="14829038" cy="1988345"/>
          </a:xfrm>
          <a:prstGeom prst="rect">
            <a:avLst/>
          </a:prstGeom>
          <a:noFill/>
          <a:ln>
            <a:noFill/>
          </a:ln>
        </p:spPr>
        <p:txBody>
          <a:bodyPr spcFirstLastPara="1" wrap="square" lIns="137138" tIns="68550" rIns="137138" bIns="6855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Avenir"/>
              <a:buNone/>
              <a:defRPr sz="4400" b="1" i="0" u="none" strike="noStrike" cap="none">
                <a:solidFill>
                  <a:srgbClr val="FF5100"/>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371600">
              <a:buClr>
                <a:srgbClr val="2C2C2C"/>
              </a:buClr>
            </a:pPr>
            <a:r>
              <a:rPr lang="en-US" sz="6600" kern="0" dirty="0"/>
              <a:t>Current Context: </a:t>
            </a:r>
          </a:p>
          <a:p>
            <a:pPr defTabSz="1371600">
              <a:buClr>
                <a:srgbClr val="2C2C2C"/>
              </a:buClr>
            </a:pPr>
            <a:r>
              <a:rPr lang="en-US" sz="6600" kern="0" dirty="0"/>
              <a:t>Our Health System in Crisis</a:t>
            </a:r>
            <a:endParaRPr lang="en-US" sz="6600" kern="0" dirty="0"/>
          </a:p>
        </p:txBody>
      </p:sp>
      <p:cxnSp>
        <p:nvCxnSpPr>
          <p:cNvPr id="7" name="Google Shape;115;p1"/>
          <p:cNvCxnSpPr/>
          <p:nvPr/>
        </p:nvCxnSpPr>
        <p:spPr>
          <a:xfrm>
            <a:off x="1430909" y="2091077"/>
            <a:ext cx="13510211" cy="22925"/>
          </a:xfrm>
          <a:prstGeom prst="straightConnector1">
            <a:avLst/>
          </a:prstGeom>
          <a:noFill/>
          <a:ln w="44450" cap="flat" cmpd="sng">
            <a:solidFill>
              <a:srgbClr val="FF5100"/>
            </a:solidFill>
            <a:prstDash val="solid"/>
            <a:miter lim="800000"/>
            <a:headEnd type="none" w="sm" len="sm"/>
            <a:tailEnd type="none" w="sm" len="sm"/>
          </a:ln>
        </p:spPr>
      </p:cxnSp>
      <p:sp>
        <p:nvSpPr>
          <p:cNvPr id="8" name="Rectangle 7"/>
          <p:cNvSpPr/>
          <p:nvPr/>
        </p:nvSpPr>
        <p:spPr>
          <a:xfrm>
            <a:off x="1430909" y="2623352"/>
            <a:ext cx="1924851" cy="319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buClr>
                <a:srgbClr val="000000"/>
              </a:buClr>
            </a:pPr>
            <a:endParaRPr lang="en-CA" sz="2100" kern="0">
              <a:solidFill>
                <a:srgbClr val="FFFFFF"/>
              </a:solidFill>
              <a:latin typeface="Arial"/>
              <a:sym typeface="Arial"/>
            </a:endParaRPr>
          </a:p>
        </p:txBody>
      </p:sp>
      <p:sp>
        <p:nvSpPr>
          <p:cNvPr id="10" name="Content Placeholder 6"/>
          <p:cNvSpPr txBox="1">
            <a:spLocks/>
          </p:cNvSpPr>
          <p:nvPr/>
        </p:nvSpPr>
        <p:spPr>
          <a:xfrm>
            <a:off x="1430909" y="2423604"/>
            <a:ext cx="16367760" cy="683805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indent="-514350" defTabSz="1371600">
              <a:buFont typeface="Arial" panose="020B0604020202020204" pitchFamily="34" charset="0"/>
              <a:buChar char="•"/>
            </a:pPr>
            <a:r>
              <a:rPr lang="en-US" sz="3600" kern="0" dirty="0"/>
              <a:t>65,000 people without access to primary care, and this number is growing</a:t>
            </a:r>
          </a:p>
          <a:p>
            <a:pPr marL="514350" indent="-514350" defTabSz="1371600">
              <a:buFont typeface="Arial" panose="020B0604020202020204" pitchFamily="34" charset="0"/>
              <a:buChar char="•"/>
            </a:pPr>
            <a:r>
              <a:rPr lang="en-US" sz="3600" kern="0" dirty="0"/>
              <a:t> A big wave of projected retirement/exit of existing primary care providers </a:t>
            </a:r>
          </a:p>
          <a:p>
            <a:pPr marL="514350" indent="-514350" defTabSz="1371600">
              <a:buFont typeface="Arial" panose="020B0604020202020204" pitchFamily="34" charset="0"/>
              <a:buChar char="•"/>
            </a:pPr>
            <a:r>
              <a:rPr lang="en-US" sz="3600" kern="0" dirty="0"/>
              <a:t>Our system is not prepared – impact of children without primary care, Gray tsunami </a:t>
            </a:r>
          </a:p>
          <a:p>
            <a:pPr marL="514350" indent="-514350" defTabSz="1371600">
              <a:buFont typeface="Arial" panose="020B0604020202020204" pitchFamily="34" charset="0"/>
              <a:buChar char="•"/>
            </a:pPr>
            <a:r>
              <a:rPr lang="en-US" sz="3600" kern="0" dirty="0"/>
              <a:t>Family medicine practices are closing in key neighborhoods/ current practices are not accepting new patients </a:t>
            </a:r>
          </a:p>
          <a:p>
            <a:pPr marL="514350" indent="-514350" defTabSz="1371600">
              <a:buFont typeface="Arial" panose="020B0604020202020204" pitchFamily="34" charset="0"/>
              <a:buChar char="•"/>
            </a:pPr>
            <a:r>
              <a:rPr lang="en-US" sz="3600" kern="0" dirty="0"/>
              <a:t>Emergency Rooms are overcrowded due to lack of access to primary care</a:t>
            </a:r>
          </a:p>
          <a:p>
            <a:pPr marL="514350" indent="-514350" defTabSz="1371600">
              <a:buFont typeface="Arial" panose="020B0604020202020204" pitchFamily="34" charset="0"/>
              <a:buChar char="•"/>
            </a:pPr>
            <a:r>
              <a:rPr lang="en-US" sz="3600" kern="0" dirty="0"/>
              <a:t>Equity deserving populations are most impacted</a:t>
            </a:r>
          </a:p>
          <a:p>
            <a:pPr marL="514350" indent="-514350" defTabSz="1371600">
              <a:buFont typeface="Arial" panose="020B0604020202020204" pitchFamily="34" charset="0"/>
              <a:buChar char="•"/>
            </a:pPr>
            <a:r>
              <a:rPr lang="en-US" sz="3600" kern="0" dirty="0"/>
              <a:t>Barriers to supporting foreign trained health professionals in entering our system</a:t>
            </a:r>
          </a:p>
          <a:p>
            <a:pPr marL="514350" indent="-514350" defTabSz="1371600">
              <a:buFont typeface="Arial" panose="020B0604020202020204" pitchFamily="34" charset="0"/>
              <a:buChar char="•"/>
            </a:pPr>
            <a:r>
              <a:rPr lang="en-US" sz="3600" kern="0" dirty="0"/>
              <a:t>Allied Health Professionals not easily accessed by people without insurance: i.e. physiotherapy/occupational therapy; psychotherapy; massage therapy</a:t>
            </a:r>
          </a:p>
          <a:p>
            <a:pPr defTabSz="1371600"/>
            <a:endParaRPr lang="en-US" sz="3600" kern="0" dirty="0"/>
          </a:p>
          <a:p>
            <a:pPr defTabSz="1371600"/>
            <a:endParaRPr lang="en-US" sz="3600" kern="0" dirty="0"/>
          </a:p>
        </p:txBody>
      </p:sp>
    </p:spTree>
    <p:extLst>
      <p:ext uri="{BB962C8B-B14F-4D97-AF65-F5344CB8AC3E}">
        <p14:creationId xmlns:p14="http://schemas.microsoft.com/office/powerpoint/2010/main" val="611334756"/>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5" name="Title 5"/>
          <p:cNvSpPr txBox="1">
            <a:spLocks/>
          </p:cNvSpPr>
          <p:nvPr/>
        </p:nvSpPr>
        <p:spPr>
          <a:xfrm>
            <a:off x="1270618" y="1136514"/>
            <a:ext cx="14829038" cy="1187217"/>
          </a:xfrm>
          <a:prstGeom prst="rect">
            <a:avLst/>
          </a:prstGeom>
          <a:noFill/>
          <a:ln>
            <a:noFill/>
          </a:ln>
        </p:spPr>
        <p:txBody>
          <a:bodyPr spcFirstLastPara="1" wrap="square" lIns="137138" tIns="68550" rIns="137138" bIns="6855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Avenir"/>
              <a:buNone/>
              <a:defRPr sz="4400" b="1" i="0" u="none" strike="noStrike" cap="none">
                <a:solidFill>
                  <a:srgbClr val="FF5100"/>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371600">
              <a:buClr>
                <a:srgbClr val="2C2C2C"/>
              </a:buClr>
            </a:pPr>
            <a:r>
              <a:rPr lang="en-US" sz="6600" kern="0" dirty="0"/>
              <a:t>Population Health Status</a:t>
            </a:r>
            <a:endParaRPr lang="en-US" sz="6600" kern="0" dirty="0"/>
          </a:p>
        </p:txBody>
      </p:sp>
      <p:cxnSp>
        <p:nvCxnSpPr>
          <p:cNvPr id="7" name="Google Shape;115;p1"/>
          <p:cNvCxnSpPr/>
          <p:nvPr/>
        </p:nvCxnSpPr>
        <p:spPr>
          <a:xfrm>
            <a:off x="1430909" y="2091077"/>
            <a:ext cx="13510211" cy="22925"/>
          </a:xfrm>
          <a:prstGeom prst="straightConnector1">
            <a:avLst/>
          </a:prstGeom>
          <a:noFill/>
          <a:ln w="44450" cap="flat" cmpd="sng">
            <a:solidFill>
              <a:srgbClr val="FF5100"/>
            </a:solidFill>
            <a:prstDash val="solid"/>
            <a:miter lim="800000"/>
            <a:headEnd type="none" w="sm" len="sm"/>
            <a:tailEnd type="none" w="sm" len="sm"/>
          </a:ln>
        </p:spPr>
      </p:cxnSp>
      <p:sp>
        <p:nvSpPr>
          <p:cNvPr id="8" name="Rectangle 7"/>
          <p:cNvSpPr/>
          <p:nvPr/>
        </p:nvSpPr>
        <p:spPr>
          <a:xfrm>
            <a:off x="1430909" y="2623352"/>
            <a:ext cx="1924851" cy="319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buClr>
                <a:srgbClr val="000000"/>
              </a:buClr>
            </a:pPr>
            <a:endParaRPr lang="en-CA" sz="2100" kern="0">
              <a:solidFill>
                <a:srgbClr val="FFFFFF"/>
              </a:solidFill>
              <a:latin typeface="Arial"/>
              <a:sym typeface="Arial"/>
            </a:endParaRPr>
          </a:p>
        </p:txBody>
      </p:sp>
      <p:sp>
        <p:nvSpPr>
          <p:cNvPr id="10" name="Content Placeholder 6"/>
          <p:cNvSpPr txBox="1">
            <a:spLocks/>
          </p:cNvSpPr>
          <p:nvPr/>
        </p:nvSpPr>
        <p:spPr>
          <a:xfrm>
            <a:off x="1430909" y="2423604"/>
            <a:ext cx="16240094" cy="683805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371600"/>
            <a:r>
              <a:rPr lang="en-US" sz="3600" kern="0" dirty="0"/>
              <a:t>Within the Ottawa Health Team – </a:t>
            </a:r>
            <a:r>
              <a:rPr lang="en-US" sz="3600" kern="0" dirty="0" err="1"/>
              <a:t>Equipe</a:t>
            </a:r>
            <a:r>
              <a:rPr lang="en-US" sz="3600" kern="0" dirty="0"/>
              <a:t> </a:t>
            </a:r>
            <a:r>
              <a:rPr lang="en-US" sz="3600" kern="0" dirty="0" err="1"/>
              <a:t>Sante</a:t>
            </a:r>
            <a:r>
              <a:rPr lang="en-US" sz="3600" kern="0" dirty="0"/>
              <a:t> Ottawa catchment (attributed population of 566,482) there are </a:t>
            </a:r>
            <a:r>
              <a:rPr lang="en-US" sz="3600" kern="0" dirty="0">
                <a:ea typeface="Calibri"/>
                <a:cs typeface="Calibri"/>
              </a:rPr>
              <a:t>approximately </a:t>
            </a:r>
            <a:r>
              <a:rPr lang="en-US" sz="3600" b="1" kern="0" dirty="0">
                <a:ea typeface="Calibri"/>
                <a:cs typeface="Calibri"/>
              </a:rPr>
              <a:t>65,670</a:t>
            </a:r>
            <a:r>
              <a:rPr lang="en-US" sz="3600" kern="0" dirty="0">
                <a:ea typeface="Calibri"/>
                <a:cs typeface="Calibri"/>
              </a:rPr>
              <a:t> individuals who are not attached or uncertainly attached to primary care </a:t>
            </a:r>
            <a:endParaRPr lang="en-US" sz="3600" kern="0" dirty="0">
              <a:ea typeface="Calibri"/>
              <a:cs typeface="Calibri"/>
            </a:endParaRPr>
          </a:p>
          <a:p>
            <a:pPr defTabSz="1371600"/>
            <a:endParaRPr lang="en-US" sz="3600" kern="0" dirty="0">
              <a:ea typeface="Calibri"/>
              <a:cs typeface="Calibri"/>
            </a:endParaRPr>
          </a:p>
          <a:p>
            <a:pPr defTabSz="1371600"/>
            <a:r>
              <a:rPr lang="en-CA" sz="3600" kern="0" dirty="0"/>
              <a:t>Groups most likely to be uncertainly attached include:</a:t>
            </a:r>
          </a:p>
          <a:p>
            <a:pPr marL="514350" indent="-514350" defTabSz="1371600">
              <a:buFont typeface="Arial" panose="020B0604020202020204" pitchFamily="34" charset="0"/>
              <a:buChar char="•"/>
            </a:pPr>
            <a:r>
              <a:rPr lang="en-CA" sz="3600" kern="0" dirty="0"/>
              <a:t>Those with in the lowest income quintile (16.5% low income were unattached vs. 8.8% of those in high income quintile)</a:t>
            </a:r>
          </a:p>
          <a:p>
            <a:pPr marL="514350" indent="-514350" defTabSz="1371600">
              <a:buFont typeface="Arial" panose="020B0604020202020204" pitchFamily="34" charset="0"/>
              <a:buChar char="•"/>
            </a:pPr>
            <a:r>
              <a:rPr lang="en-CA" sz="3600" kern="0" dirty="0"/>
              <a:t>The unstably housed (15.4% vs 8.5%)</a:t>
            </a:r>
          </a:p>
          <a:p>
            <a:pPr marL="514350" indent="-514350" defTabSz="1371600">
              <a:buFont typeface="Arial" panose="020B0604020202020204" pitchFamily="34" charset="0"/>
              <a:buChar char="•"/>
            </a:pPr>
            <a:r>
              <a:rPr lang="en-CA" sz="3600" kern="0" dirty="0"/>
              <a:t>Those experiencing the highest levels of deprivation (16.1% vs. 9.7%)</a:t>
            </a:r>
          </a:p>
          <a:p>
            <a:pPr marL="514350" indent="-514350" defTabSz="1371600">
              <a:buFont typeface="Arial" panose="020B0604020202020204" pitchFamily="34" charset="0"/>
              <a:buChar char="•"/>
            </a:pPr>
            <a:r>
              <a:rPr lang="en-CA" sz="3600" kern="0" dirty="0"/>
              <a:t>Recent immigrants (18.9% vs 11.1% of non-recent immigrants)</a:t>
            </a:r>
          </a:p>
          <a:p>
            <a:pPr defTabSz="1371600"/>
            <a:endParaRPr lang="en-US" sz="3600" kern="0" dirty="0"/>
          </a:p>
          <a:p>
            <a:pPr defTabSz="1371600"/>
            <a:endParaRPr lang="en-US" sz="3600" kern="0" dirty="0"/>
          </a:p>
        </p:txBody>
      </p:sp>
    </p:spTree>
    <p:extLst>
      <p:ext uri="{BB962C8B-B14F-4D97-AF65-F5344CB8AC3E}">
        <p14:creationId xmlns:p14="http://schemas.microsoft.com/office/powerpoint/2010/main" val="2927226835"/>
      </p:ext>
    </p:extLst>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5" name="Title 5"/>
          <p:cNvSpPr txBox="1">
            <a:spLocks/>
          </p:cNvSpPr>
          <p:nvPr/>
        </p:nvSpPr>
        <p:spPr>
          <a:xfrm>
            <a:off x="1270618" y="1136514"/>
            <a:ext cx="14829038" cy="1187217"/>
          </a:xfrm>
          <a:prstGeom prst="rect">
            <a:avLst/>
          </a:prstGeom>
          <a:noFill/>
          <a:ln>
            <a:noFill/>
          </a:ln>
        </p:spPr>
        <p:txBody>
          <a:bodyPr spcFirstLastPara="1" wrap="square" lIns="137138" tIns="68550" rIns="137138" bIns="6855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Avenir"/>
              <a:buNone/>
              <a:defRPr sz="4400" b="1" i="0" u="none" strike="noStrike" cap="none">
                <a:solidFill>
                  <a:srgbClr val="FF5100"/>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371600">
              <a:buClr>
                <a:srgbClr val="2C2C2C"/>
              </a:buClr>
            </a:pPr>
            <a:r>
              <a:rPr lang="en-US" sz="6600" kern="0" dirty="0"/>
              <a:t>Ottawa Community Health </a:t>
            </a:r>
            <a:r>
              <a:rPr lang="en-US" sz="6600" kern="0" dirty="0" err="1"/>
              <a:t>Centres</a:t>
            </a:r>
            <a:endParaRPr lang="en-US" sz="6600" kern="0" dirty="0"/>
          </a:p>
        </p:txBody>
      </p:sp>
      <p:cxnSp>
        <p:nvCxnSpPr>
          <p:cNvPr id="7" name="Google Shape;115;p1"/>
          <p:cNvCxnSpPr/>
          <p:nvPr/>
        </p:nvCxnSpPr>
        <p:spPr>
          <a:xfrm>
            <a:off x="1430909" y="2091077"/>
            <a:ext cx="13510211" cy="22925"/>
          </a:xfrm>
          <a:prstGeom prst="straightConnector1">
            <a:avLst/>
          </a:prstGeom>
          <a:noFill/>
          <a:ln w="44450" cap="flat" cmpd="sng">
            <a:solidFill>
              <a:srgbClr val="FF5100"/>
            </a:solidFill>
            <a:prstDash val="solid"/>
            <a:miter lim="800000"/>
            <a:headEnd type="none" w="sm" len="sm"/>
            <a:tailEnd type="none" w="sm" len="sm"/>
          </a:ln>
        </p:spPr>
      </p:cxnSp>
      <p:sp>
        <p:nvSpPr>
          <p:cNvPr id="8" name="Rectangle 7"/>
          <p:cNvSpPr/>
          <p:nvPr/>
        </p:nvSpPr>
        <p:spPr>
          <a:xfrm>
            <a:off x="1430909" y="2623352"/>
            <a:ext cx="1924851" cy="319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buClr>
                <a:srgbClr val="000000"/>
              </a:buClr>
            </a:pPr>
            <a:endParaRPr lang="en-CA" sz="2100" kern="0">
              <a:solidFill>
                <a:srgbClr val="FFFFFF"/>
              </a:solidFill>
              <a:latin typeface="Arial"/>
              <a:sym typeface="Arial"/>
            </a:endParaRPr>
          </a:p>
        </p:txBody>
      </p:sp>
      <p:pic>
        <p:nvPicPr>
          <p:cNvPr id="6" name="Graphic 1" descr="A colorful tree with blue and orange leaves&#10;&#10;AI-generated content may be incorrect.">
            <a:extLst>
              <a:ext uri="{FF2B5EF4-FFF2-40B4-BE49-F238E27FC236}">
                <a16:creationId xmlns:a16="http://schemas.microsoft.com/office/drawing/2014/main" id="{4174673B-FAFC-3441-A7B3-7A34C53446C8}"/>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430909" y="3392051"/>
            <a:ext cx="4535019" cy="1275269"/>
          </a:xfrm>
          <a:prstGeom prst="rect">
            <a:avLst/>
          </a:prstGeom>
        </p:spPr>
      </p:pic>
      <p:pic>
        <p:nvPicPr>
          <p:cNvPr id="9" name="Picture 8" descr="A blue and black logo&#10;&#10;AI-generated content may be incorrect.">
            <a:extLst>
              <a:ext uri="{FF2B5EF4-FFF2-40B4-BE49-F238E27FC236}">
                <a16:creationId xmlns:a16="http://schemas.microsoft.com/office/drawing/2014/main" id="{C591ADF5-5DC8-D27D-0506-609F316C4939}"/>
              </a:ext>
            </a:extLst>
          </p:cNvPr>
          <p:cNvPicPr>
            <a:picLocks noChangeAspect="1"/>
          </p:cNvPicPr>
          <p:nvPr/>
        </p:nvPicPr>
        <p:blipFill>
          <a:blip r:embed="rId5"/>
          <a:stretch>
            <a:fillRect/>
          </a:stretch>
        </p:blipFill>
        <p:spPr>
          <a:xfrm>
            <a:off x="6276823" y="5444477"/>
            <a:ext cx="4300007" cy="1103916"/>
          </a:xfrm>
          <a:prstGeom prst="rect">
            <a:avLst/>
          </a:prstGeom>
        </p:spPr>
      </p:pic>
      <p:pic>
        <p:nvPicPr>
          <p:cNvPr id="11" name="Picture 10">
            <a:extLst>
              <a:ext uri="{FF2B5EF4-FFF2-40B4-BE49-F238E27FC236}">
                <a16:creationId xmlns:a16="http://schemas.microsoft.com/office/drawing/2014/main" id="{837B4EA5-A660-213B-1EDD-948FB1FBB6D0}"/>
              </a:ext>
            </a:extLst>
          </p:cNvPr>
          <p:cNvPicPr>
            <a:picLocks noChangeAspect="1"/>
          </p:cNvPicPr>
          <p:nvPr/>
        </p:nvPicPr>
        <p:blipFill>
          <a:blip r:embed="rId6"/>
          <a:stretch>
            <a:fillRect/>
          </a:stretch>
        </p:blipFill>
        <p:spPr>
          <a:xfrm>
            <a:off x="1430909" y="5515277"/>
            <a:ext cx="3899645" cy="1194267"/>
          </a:xfrm>
          <a:prstGeom prst="rect">
            <a:avLst/>
          </a:prstGeom>
        </p:spPr>
      </p:pic>
      <p:pic>
        <p:nvPicPr>
          <p:cNvPr id="12" name="Picture 11" descr="A logo with a city and sun&#10;&#10;AI-generated content may be incorrect.">
            <a:extLst>
              <a:ext uri="{FF2B5EF4-FFF2-40B4-BE49-F238E27FC236}">
                <a16:creationId xmlns:a16="http://schemas.microsoft.com/office/drawing/2014/main" id="{AAC24E96-C880-1F0D-F346-64F9E58E2723}"/>
              </a:ext>
            </a:extLst>
          </p:cNvPr>
          <p:cNvPicPr>
            <a:picLocks noChangeAspect="1"/>
          </p:cNvPicPr>
          <p:nvPr/>
        </p:nvPicPr>
        <p:blipFill>
          <a:blip r:embed="rId7"/>
          <a:stretch>
            <a:fillRect/>
          </a:stretch>
        </p:blipFill>
        <p:spPr>
          <a:xfrm>
            <a:off x="6408169" y="2822232"/>
            <a:ext cx="4037315" cy="2414904"/>
          </a:xfrm>
          <a:prstGeom prst="rect">
            <a:avLst/>
          </a:prstGeom>
        </p:spPr>
      </p:pic>
      <p:pic>
        <p:nvPicPr>
          <p:cNvPr id="13" name="Picture 1"/>
          <p:cNvPicPr>
            <a:picLocks noChangeAspect="1" noChangeArrowheads="1"/>
          </p:cNvPicPr>
          <p:nvPr/>
        </p:nvPicPr>
        <p:blipFill rotWithShape="1">
          <a:blip r:embed="rId8">
            <a:extLst>
              <a:ext uri="{28A0092B-C50C-407E-A947-70E740481C1C}">
                <a14:useLocalDpi xmlns:a14="http://schemas.microsoft.com/office/drawing/2010/main" val="0"/>
              </a:ext>
            </a:extLst>
          </a:blip>
          <a:srcRect l="10913" t="32876" r="13276" b="34894"/>
          <a:stretch/>
        </p:blipFill>
        <p:spPr bwMode="auto">
          <a:xfrm>
            <a:off x="1403874" y="7130190"/>
            <a:ext cx="3903771" cy="1659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1546006" y="2479382"/>
            <a:ext cx="6497859" cy="5909310"/>
          </a:xfrm>
          <a:prstGeom prst="rect">
            <a:avLst/>
          </a:prstGeom>
        </p:spPr>
        <p:txBody>
          <a:bodyPr wrap="square">
            <a:spAutoFit/>
          </a:bodyPr>
          <a:lstStyle/>
          <a:p>
            <a:pPr defTabSz="1371600">
              <a:buClr>
                <a:srgbClr val="000000"/>
              </a:buClr>
            </a:pPr>
            <a:r>
              <a:rPr lang="en-US" sz="5400" b="1" kern="0" dirty="0">
                <a:solidFill>
                  <a:srgbClr val="000000"/>
                </a:solidFill>
                <a:latin typeface="Arial"/>
                <a:ea typeface="Calibri"/>
                <a:cs typeface="Calibri"/>
                <a:sym typeface="Arial"/>
              </a:rPr>
              <a:t>The Ottawa CHCs collectively serve over 37,000 people in primary care and an additional 40,000 in allied health services. </a:t>
            </a:r>
          </a:p>
        </p:txBody>
      </p:sp>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06586" y="7366669"/>
            <a:ext cx="4635746" cy="1186100"/>
          </a:xfrm>
          <a:prstGeom prst="rect">
            <a:avLst/>
          </a:prstGeom>
        </p:spPr>
      </p:pic>
    </p:spTree>
    <p:extLst>
      <p:ext uri="{BB962C8B-B14F-4D97-AF65-F5344CB8AC3E}">
        <p14:creationId xmlns:p14="http://schemas.microsoft.com/office/powerpoint/2010/main" val="569549693"/>
      </p:ext>
    </p:ext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5" name="Title 5"/>
          <p:cNvSpPr txBox="1">
            <a:spLocks/>
          </p:cNvSpPr>
          <p:nvPr/>
        </p:nvSpPr>
        <p:spPr>
          <a:xfrm>
            <a:off x="1270618" y="1136514"/>
            <a:ext cx="14829038" cy="1187217"/>
          </a:xfrm>
          <a:prstGeom prst="rect">
            <a:avLst/>
          </a:prstGeom>
          <a:noFill/>
          <a:ln>
            <a:noFill/>
          </a:ln>
        </p:spPr>
        <p:txBody>
          <a:bodyPr spcFirstLastPara="1" wrap="square" lIns="137138" tIns="68550" rIns="137138" bIns="6855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Avenir"/>
              <a:buNone/>
              <a:defRPr sz="4400" b="1" i="0" u="none" strike="noStrike" cap="none">
                <a:solidFill>
                  <a:srgbClr val="FF5100"/>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371600">
              <a:buClr>
                <a:srgbClr val="2C2C2C"/>
              </a:buClr>
            </a:pPr>
            <a:r>
              <a:rPr lang="en-US" sz="6600" kern="0" dirty="0"/>
              <a:t>The CHC Model: A Proven Solution</a:t>
            </a:r>
            <a:endParaRPr lang="en-US" sz="6600" kern="0" dirty="0"/>
          </a:p>
        </p:txBody>
      </p:sp>
      <p:cxnSp>
        <p:nvCxnSpPr>
          <p:cNvPr id="7" name="Google Shape;115;p1"/>
          <p:cNvCxnSpPr/>
          <p:nvPr/>
        </p:nvCxnSpPr>
        <p:spPr>
          <a:xfrm>
            <a:off x="1430909" y="2091077"/>
            <a:ext cx="13510211" cy="22925"/>
          </a:xfrm>
          <a:prstGeom prst="straightConnector1">
            <a:avLst/>
          </a:prstGeom>
          <a:noFill/>
          <a:ln w="44450" cap="flat" cmpd="sng">
            <a:solidFill>
              <a:srgbClr val="FF5100"/>
            </a:solidFill>
            <a:prstDash val="solid"/>
            <a:miter lim="800000"/>
            <a:headEnd type="none" w="sm" len="sm"/>
            <a:tailEnd type="none" w="sm" len="sm"/>
          </a:ln>
        </p:spPr>
      </p:cxnSp>
      <p:sp>
        <p:nvSpPr>
          <p:cNvPr id="8" name="Rectangle 7"/>
          <p:cNvSpPr/>
          <p:nvPr/>
        </p:nvSpPr>
        <p:spPr>
          <a:xfrm>
            <a:off x="1430909" y="2623352"/>
            <a:ext cx="1924851" cy="319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buClr>
                <a:srgbClr val="000000"/>
              </a:buClr>
            </a:pPr>
            <a:endParaRPr lang="en-CA" sz="2100" kern="0">
              <a:solidFill>
                <a:srgbClr val="FFFFFF"/>
              </a:solidFill>
              <a:latin typeface="Arial"/>
              <a:sym typeface="Arial"/>
            </a:endParaRPr>
          </a:p>
        </p:txBody>
      </p:sp>
      <p:sp>
        <p:nvSpPr>
          <p:cNvPr id="14" name="Content Placeholder 6">
            <a:extLst>
              <a:ext uri="{FF2B5EF4-FFF2-40B4-BE49-F238E27FC236}">
                <a16:creationId xmlns:a16="http://schemas.microsoft.com/office/drawing/2014/main" id="{9129EC06-C90A-1248-B0CD-D64DA8363793}"/>
              </a:ext>
            </a:extLst>
          </p:cNvPr>
          <p:cNvSpPr txBox="1">
            <a:spLocks/>
          </p:cNvSpPr>
          <p:nvPr/>
        </p:nvSpPr>
        <p:spPr>
          <a:xfrm>
            <a:off x="1430909" y="2942948"/>
            <a:ext cx="7978140" cy="2979336"/>
          </a:xfrm>
          <a:prstGeom prst="rect">
            <a:avLst/>
          </a:prstGeom>
        </p:spPr>
        <p:txBody>
          <a:bodyPr>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371600"/>
            <a:r>
              <a:rPr lang="en-US" sz="4800" b="1" kern="0" dirty="0"/>
              <a:t>From the 1960’s to Now: Over 60 Years of Interdisciplinary, Team-Based Care with People and Communities at the Centre </a:t>
            </a:r>
            <a:endParaRPr lang="en-US" sz="4800" b="1" kern="0" dirty="0"/>
          </a:p>
        </p:txBody>
      </p:sp>
      <p:pic>
        <p:nvPicPr>
          <p:cNvPr id="15" name="Picture 14">
            <a:extLst>
              <a:ext uri="{FF2B5EF4-FFF2-40B4-BE49-F238E27FC236}">
                <a16:creationId xmlns:a16="http://schemas.microsoft.com/office/drawing/2014/main" id="{AFE71131-B6A9-C2E8-0983-264E60302E2A}"/>
              </a:ext>
            </a:extLst>
          </p:cNvPr>
          <p:cNvPicPr>
            <a:picLocks noChangeAspect="1"/>
          </p:cNvPicPr>
          <p:nvPr/>
        </p:nvPicPr>
        <p:blipFill>
          <a:blip r:embed="rId3"/>
          <a:stretch>
            <a:fillRect/>
          </a:stretch>
        </p:blipFill>
        <p:spPr>
          <a:xfrm>
            <a:off x="10118475" y="2323732"/>
            <a:ext cx="8169525" cy="8107733"/>
          </a:xfrm>
          <a:prstGeom prst="rect">
            <a:avLst/>
          </a:prstGeom>
        </p:spPr>
      </p:pic>
      <p:grpSp>
        <p:nvGrpSpPr>
          <p:cNvPr id="9" name="Group 15"/>
          <p:cNvGrpSpPr/>
          <p:nvPr/>
        </p:nvGrpSpPr>
        <p:grpSpPr>
          <a:xfrm>
            <a:off x="1430909" y="6541501"/>
            <a:ext cx="3750691" cy="1741475"/>
            <a:chOff x="0" y="0"/>
            <a:chExt cx="1017375" cy="604416"/>
          </a:xfrm>
        </p:grpSpPr>
        <p:sp>
          <p:nvSpPr>
            <p:cNvPr id="10" name="Freeform 16"/>
            <p:cNvSpPr/>
            <p:nvPr/>
          </p:nvSpPr>
          <p:spPr>
            <a:xfrm>
              <a:off x="0" y="0"/>
              <a:ext cx="1017375" cy="604416"/>
            </a:xfrm>
            <a:custGeom>
              <a:avLst/>
              <a:gdLst/>
              <a:ahLst/>
              <a:cxnLst/>
              <a:rect l="l" t="t" r="r" b="b"/>
              <a:pathLst>
                <a:path w="1017375" h="604416">
                  <a:moveTo>
                    <a:pt x="0" y="0"/>
                  </a:moveTo>
                  <a:lnTo>
                    <a:pt x="1017375" y="0"/>
                  </a:lnTo>
                  <a:lnTo>
                    <a:pt x="1017375" y="604416"/>
                  </a:lnTo>
                  <a:lnTo>
                    <a:pt x="0" y="604416"/>
                  </a:lnTo>
                  <a:close/>
                </a:path>
              </a:pathLst>
            </a:custGeom>
            <a:solidFill>
              <a:srgbClr val="E7E7E7"/>
            </a:solidFill>
          </p:spPr>
        </p:sp>
        <p:sp>
          <p:nvSpPr>
            <p:cNvPr id="11" name="TextBox 17"/>
            <p:cNvSpPr txBox="1"/>
            <p:nvPr/>
          </p:nvSpPr>
          <p:spPr>
            <a:xfrm>
              <a:off x="0" y="-28575"/>
              <a:ext cx="1017375" cy="632991"/>
            </a:xfrm>
            <a:prstGeom prst="rect">
              <a:avLst/>
            </a:prstGeom>
          </p:spPr>
          <p:txBody>
            <a:bodyPr lIns="51955" tIns="51955" rIns="51955" bIns="51955" rtlCol="0" anchor="ctr"/>
            <a:lstStyle/>
            <a:p>
              <a:pPr algn="ctr">
                <a:lnSpc>
                  <a:spcPts val="2147"/>
                </a:lnSpc>
                <a:spcBef>
                  <a:spcPct val="0"/>
                </a:spcBef>
              </a:pPr>
              <a:endParaRPr/>
            </a:p>
          </p:txBody>
        </p:sp>
      </p:grpSp>
      <p:sp>
        <p:nvSpPr>
          <p:cNvPr id="12" name="Freeform 18"/>
          <p:cNvSpPr/>
          <p:nvPr/>
        </p:nvSpPr>
        <p:spPr>
          <a:xfrm>
            <a:off x="3722698" y="6308749"/>
            <a:ext cx="1531246" cy="656522"/>
          </a:xfrm>
          <a:custGeom>
            <a:avLst/>
            <a:gdLst/>
            <a:ahLst/>
            <a:cxnLst/>
            <a:rect l="l" t="t" r="r" b="b"/>
            <a:pathLst>
              <a:path w="1531246" h="656522">
                <a:moveTo>
                  <a:pt x="0" y="0"/>
                </a:moveTo>
                <a:lnTo>
                  <a:pt x="1531246" y="0"/>
                </a:lnTo>
                <a:lnTo>
                  <a:pt x="1531246" y="656522"/>
                </a:lnTo>
                <a:lnTo>
                  <a:pt x="0" y="656522"/>
                </a:lnTo>
                <a:lnTo>
                  <a:pt x="0" y="0"/>
                </a:lnTo>
                <a:close/>
              </a:path>
            </a:pathLst>
          </a:custGeom>
          <a:blipFill>
            <a:blip r:embed="rId4">
              <a:extLst>
                <a:ext uri="{96DAC541-7B7A-43D3-8B79-37D633B846F1}">
                  <asvg:svgBlip xmlns:asvg="http://schemas.microsoft.com/office/drawing/2016/SVG/main" xmlns="" r:embed="rId10"/>
                </a:ext>
              </a:extLst>
            </a:blip>
            <a:stretch>
              <a:fillRect/>
            </a:stretch>
          </a:blipFill>
        </p:spPr>
      </p:sp>
      <p:sp>
        <p:nvSpPr>
          <p:cNvPr id="13" name="TextBox 24"/>
          <p:cNvSpPr txBox="1"/>
          <p:nvPr/>
        </p:nvSpPr>
        <p:spPr>
          <a:xfrm>
            <a:off x="1876383" y="6965271"/>
            <a:ext cx="2958754" cy="1077218"/>
          </a:xfrm>
          <a:prstGeom prst="rect">
            <a:avLst/>
          </a:prstGeom>
        </p:spPr>
        <p:txBody>
          <a:bodyPr lIns="0" tIns="0" rIns="0" bIns="0" rtlCol="0" anchor="t">
            <a:spAutoFit/>
          </a:bodyPr>
          <a:lstStyle/>
          <a:p>
            <a:pPr algn="r">
              <a:lnSpc>
                <a:spcPts val="2822"/>
              </a:lnSpc>
            </a:pPr>
            <a:r>
              <a:rPr lang="en-US" sz="2015" i="1" dirty="0" smtClean="0">
                <a:solidFill>
                  <a:srgbClr val="000000"/>
                </a:solidFill>
                <a:latin typeface="Lato Italics"/>
                <a:ea typeface="Lato Italics"/>
                <a:cs typeface="Lato Italics"/>
                <a:sym typeface="Lato Italics"/>
              </a:rPr>
              <a:t>What do you see as the biggest strengths of the CHC model?</a:t>
            </a:r>
            <a:endParaRPr lang="en-US" sz="2015" i="1" dirty="0">
              <a:solidFill>
                <a:srgbClr val="000000"/>
              </a:solidFill>
              <a:latin typeface="Lato Italics"/>
              <a:ea typeface="Lato Italics"/>
              <a:cs typeface="Lato Italics"/>
              <a:sym typeface="Lato Italics"/>
            </a:endParaRPr>
          </a:p>
        </p:txBody>
      </p:sp>
    </p:spTree>
    <p:extLst>
      <p:ext uri="{BB962C8B-B14F-4D97-AF65-F5344CB8AC3E}">
        <p14:creationId xmlns:p14="http://schemas.microsoft.com/office/powerpoint/2010/main" val="4066207910"/>
      </p:ext>
    </p:extLst>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5" name="Title 5"/>
          <p:cNvSpPr txBox="1">
            <a:spLocks/>
          </p:cNvSpPr>
          <p:nvPr/>
        </p:nvSpPr>
        <p:spPr>
          <a:xfrm>
            <a:off x="1257303" y="649185"/>
            <a:ext cx="10927302" cy="1187217"/>
          </a:xfrm>
          <a:prstGeom prst="rect">
            <a:avLst/>
          </a:prstGeom>
          <a:noFill/>
          <a:ln>
            <a:noFill/>
          </a:ln>
        </p:spPr>
        <p:txBody>
          <a:bodyPr spcFirstLastPara="1" wrap="square" lIns="137138" tIns="68550" rIns="137138" bIns="6855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Avenir"/>
              <a:buNone/>
              <a:defRPr sz="4400" b="1" i="0" u="none" strike="noStrike" cap="none">
                <a:solidFill>
                  <a:srgbClr val="FF5100"/>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371600">
              <a:buClr>
                <a:srgbClr val="2C2C2C"/>
              </a:buClr>
            </a:pPr>
            <a:r>
              <a:rPr lang="en-US" sz="6600" kern="0" dirty="0"/>
              <a:t>Auditor General’s Findings on CHCs (2017)</a:t>
            </a:r>
            <a:endParaRPr lang="en-US" sz="6600" kern="0" dirty="0"/>
          </a:p>
        </p:txBody>
      </p:sp>
      <p:cxnSp>
        <p:nvCxnSpPr>
          <p:cNvPr id="7" name="Google Shape;115;p1"/>
          <p:cNvCxnSpPr/>
          <p:nvPr/>
        </p:nvCxnSpPr>
        <p:spPr>
          <a:xfrm>
            <a:off x="1430909" y="2091077"/>
            <a:ext cx="13510211" cy="22925"/>
          </a:xfrm>
          <a:prstGeom prst="straightConnector1">
            <a:avLst/>
          </a:prstGeom>
          <a:noFill/>
          <a:ln w="44450" cap="flat" cmpd="sng">
            <a:solidFill>
              <a:srgbClr val="FF5100"/>
            </a:solidFill>
            <a:prstDash val="solid"/>
            <a:miter lim="800000"/>
            <a:headEnd type="none" w="sm" len="sm"/>
            <a:tailEnd type="none" w="sm" len="sm"/>
          </a:ln>
        </p:spPr>
      </p:cxnSp>
      <p:sp>
        <p:nvSpPr>
          <p:cNvPr id="8" name="Rectangle 7"/>
          <p:cNvSpPr/>
          <p:nvPr/>
        </p:nvSpPr>
        <p:spPr>
          <a:xfrm>
            <a:off x="1430909" y="2623352"/>
            <a:ext cx="1924851" cy="319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buClr>
                <a:srgbClr val="000000"/>
              </a:buClr>
            </a:pPr>
            <a:endParaRPr lang="en-CA" sz="2100" kern="0">
              <a:solidFill>
                <a:srgbClr val="FFFFFF"/>
              </a:solidFill>
              <a:latin typeface="Arial"/>
              <a:sym typeface="Arial"/>
            </a:endParaRPr>
          </a:p>
        </p:txBody>
      </p:sp>
      <p:sp>
        <p:nvSpPr>
          <p:cNvPr id="9" name="Content Placeholder 6">
            <a:extLst>
              <a:ext uri="{FF2B5EF4-FFF2-40B4-BE49-F238E27FC236}">
                <a16:creationId xmlns:a16="http://schemas.microsoft.com/office/drawing/2014/main" id="{42484E8B-F6C5-33D2-B5DE-C523548B7952}"/>
              </a:ext>
            </a:extLst>
          </p:cNvPr>
          <p:cNvSpPr txBox="1">
            <a:spLocks/>
          </p:cNvSpPr>
          <p:nvPr/>
        </p:nvSpPr>
        <p:spPr>
          <a:xfrm>
            <a:off x="1257302" y="2368676"/>
            <a:ext cx="16253903" cy="391363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indent="-514350" defTabSz="1371600">
              <a:buClr>
                <a:srgbClr val="FF9502"/>
              </a:buClr>
              <a:buFont typeface="Arial" panose="020B0604020202020204" pitchFamily="34" charset="0"/>
              <a:buChar char="•"/>
            </a:pPr>
            <a:r>
              <a:rPr lang="en-US" sz="3600" kern="0" dirty="0"/>
              <a:t>CHCs serve a population 70% more complex than the average Ontarian. Despite this they have lower than expected ED utilization, resulting in hospital costs adverted</a:t>
            </a:r>
          </a:p>
          <a:p>
            <a:pPr marL="514350" indent="-514350" defTabSz="1371600">
              <a:buClr>
                <a:srgbClr val="FF9502"/>
              </a:buClr>
              <a:buFont typeface="Arial" panose="020B0604020202020204" pitchFamily="34" charset="0"/>
              <a:buChar char="•"/>
            </a:pPr>
            <a:r>
              <a:rPr lang="en-US" sz="3600" kern="0" dirty="0"/>
              <a:t>CHC Integrated Model of Care averts ED visits </a:t>
            </a:r>
          </a:p>
          <a:p>
            <a:pPr marL="514350" indent="-514350" defTabSz="1371600">
              <a:buClr>
                <a:srgbClr val="FF9502"/>
              </a:buClr>
              <a:buFont typeface="Arial" panose="020B0604020202020204" pitchFamily="34" charset="0"/>
              <a:buChar char="•"/>
            </a:pPr>
            <a:r>
              <a:rPr lang="en-US" sz="3600" kern="0" dirty="0"/>
              <a:t>CHCs provide excellent chronic disease management and chronic disease prevention (see </a:t>
            </a:r>
            <a:r>
              <a:rPr lang="en-US" sz="3600" kern="0" dirty="0">
                <a:hlinkClick r:id="rId3"/>
              </a:rPr>
              <a:t>references</a:t>
            </a:r>
            <a:r>
              <a:rPr lang="en-US" sz="3600" kern="0" dirty="0"/>
              <a:t> and infographic link) </a:t>
            </a:r>
          </a:p>
          <a:p>
            <a:pPr marL="514350" indent="-514350" defTabSz="1371600">
              <a:buFont typeface="Arial" panose="020B0604020202020204" pitchFamily="34" charset="0"/>
              <a:buChar char="•"/>
            </a:pPr>
            <a:endParaRPr lang="en-US" sz="3600" kern="0" dirty="0"/>
          </a:p>
        </p:txBody>
      </p:sp>
      <p:sp>
        <p:nvSpPr>
          <p:cNvPr id="10" name="Content Placeholder 6">
            <a:extLst>
              <a:ext uri="{FF2B5EF4-FFF2-40B4-BE49-F238E27FC236}">
                <a16:creationId xmlns:a16="http://schemas.microsoft.com/office/drawing/2014/main" id="{3D52EC43-0882-E5D0-ED0E-F564EB2006F8}"/>
              </a:ext>
            </a:extLst>
          </p:cNvPr>
          <p:cNvSpPr txBox="1">
            <a:spLocks/>
          </p:cNvSpPr>
          <p:nvPr/>
        </p:nvSpPr>
        <p:spPr>
          <a:xfrm>
            <a:off x="1430909" y="6536983"/>
            <a:ext cx="15266708" cy="3186611"/>
          </a:xfrm>
          <a:prstGeom prst="rect">
            <a:avLst/>
          </a:prstGeom>
          <a:solidFill>
            <a:schemeClr val="accent2">
              <a:lumMod val="20000"/>
              <a:lumOff val="80000"/>
            </a:schemeClr>
          </a:solidFill>
          <a:ln w="19050">
            <a:solidFill>
              <a:srgbClr val="FFC000"/>
            </a:solidFill>
          </a:ln>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0" defTabSz="1371600">
              <a:spcBef>
                <a:spcPts val="750"/>
              </a:spcBef>
              <a:buClr>
                <a:srgbClr val="000000"/>
              </a:buClr>
              <a:buNone/>
            </a:pPr>
            <a:r>
              <a:rPr lang="en-US" sz="6600" dirty="0">
                <a:solidFill>
                  <a:srgbClr val="2C2C2C"/>
                </a:solidFill>
                <a:latin typeface="Arial"/>
                <a:sym typeface="Arial"/>
              </a:rPr>
              <a:t>Better health outcomes, </a:t>
            </a:r>
            <a:r>
              <a:rPr lang="en-US" sz="6600" dirty="0">
                <a:solidFill>
                  <a:srgbClr val="2C2C2C"/>
                </a:solidFill>
                <a:latin typeface="Arial"/>
                <a:sym typeface="Arial"/>
              </a:rPr>
              <a:t>lower system </a:t>
            </a:r>
            <a:r>
              <a:rPr lang="en-US" sz="6600" dirty="0">
                <a:solidFill>
                  <a:srgbClr val="2C2C2C"/>
                </a:solidFill>
                <a:latin typeface="Arial"/>
                <a:sym typeface="Arial"/>
              </a:rPr>
              <a:t>costs, and positive experiences for clients and providers.  </a:t>
            </a:r>
          </a:p>
        </p:txBody>
      </p:sp>
    </p:spTree>
    <p:extLst>
      <p:ext uri="{BB962C8B-B14F-4D97-AF65-F5344CB8AC3E}">
        <p14:creationId xmlns:p14="http://schemas.microsoft.com/office/powerpoint/2010/main" val="2768493155"/>
      </p:ext>
    </p:extLst>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5" name="Title 5"/>
          <p:cNvSpPr txBox="1">
            <a:spLocks/>
          </p:cNvSpPr>
          <p:nvPr/>
        </p:nvSpPr>
        <p:spPr>
          <a:xfrm>
            <a:off x="1257303" y="649185"/>
            <a:ext cx="13284321" cy="1187217"/>
          </a:xfrm>
          <a:prstGeom prst="rect">
            <a:avLst/>
          </a:prstGeom>
          <a:noFill/>
          <a:ln>
            <a:noFill/>
          </a:ln>
        </p:spPr>
        <p:txBody>
          <a:bodyPr spcFirstLastPara="1" wrap="square" lIns="137138" tIns="68550" rIns="137138" bIns="6855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Avenir"/>
              <a:buNone/>
              <a:defRPr sz="4400" b="1" i="0" u="none" strike="noStrike" cap="none">
                <a:solidFill>
                  <a:srgbClr val="FF5100"/>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371600">
              <a:buClr>
                <a:srgbClr val="2C2C2C"/>
              </a:buClr>
            </a:pPr>
            <a:r>
              <a:rPr lang="en-US" sz="6600" kern="0" dirty="0"/>
              <a:t>Community Health </a:t>
            </a:r>
            <a:r>
              <a:rPr lang="en-US" sz="6600" kern="0" dirty="0" err="1"/>
              <a:t>Centres</a:t>
            </a:r>
            <a:r>
              <a:rPr lang="en-US" sz="6600" kern="0" dirty="0"/>
              <a:t>: Ready to Expand</a:t>
            </a:r>
            <a:endParaRPr lang="en-US" sz="6600" kern="0" dirty="0"/>
          </a:p>
        </p:txBody>
      </p:sp>
      <p:cxnSp>
        <p:nvCxnSpPr>
          <p:cNvPr id="7" name="Google Shape;115;p1"/>
          <p:cNvCxnSpPr/>
          <p:nvPr/>
        </p:nvCxnSpPr>
        <p:spPr>
          <a:xfrm>
            <a:off x="1430909" y="2091077"/>
            <a:ext cx="13510211" cy="22925"/>
          </a:xfrm>
          <a:prstGeom prst="straightConnector1">
            <a:avLst/>
          </a:prstGeom>
          <a:noFill/>
          <a:ln w="44450" cap="flat" cmpd="sng">
            <a:solidFill>
              <a:srgbClr val="FF5100"/>
            </a:solidFill>
            <a:prstDash val="solid"/>
            <a:miter lim="800000"/>
            <a:headEnd type="none" w="sm" len="sm"/>
            <a:tailEnd type="none" w="sm" len="sm"/>
          </a:ln>
        </p:spPr>
      </p:cxnSp>
      <p:sp>
        <p:nvSpPr>
          <p:cNvPr id="8" name="Rectangle 7"/>
          <p:cNvSpPr/>
          <p:nvPr/>
        </p:nvSpPr>
        <p:spPr>
          <a:xfrm>
            <a:off x="1430909" y="2623352"/>
            <a:ext cx="1924851" cy="319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buClr>
                <a:srgbClr val="000000"/>
              </a:buClr>
            </a:pPr>
            <a:endParaRPr lang="en-CA" sz="2100" kern="0">
              <a:solidFill>
                <a:srgbClr val="FFFFFF"/>
              </a:solidFill>
              <a:latin typeface="Arial"/>
              <a:sym typeface="Arial"/>
            </a:endParaRPr>
          </a:p>
        </p:txBody>
      </p:sp>
      <p:sp>
        <p:nvSpPr>
          <p:cNvPr id="10" name="Content Placeholder 6">
            <a:extLst>
              <a:ext uri="{FF2B5EF4-FFF2-40B4-BE49-F238E27FC236}">
                <a16:creationId xmlns:a16="http://schemas.microsoft.com/office/drawing/2014/main" id="{3D52EC43-0882-E5D0-ED0E-F564EB2006F8}"/>
              </a:ext>
            </a:extLst>
          </p:cNvPr>
          <p:cNvSpPr txBox="1">
            <a:spLocks/>
          </p:cNvSpPr>
          <p:nvPr/>
        </p:nvSpPr>
        <p:spPr>
          <a:xfrm>
            <a:off x="1430909" y="7308377"/>
            <a:ext cx="15266708" cy="2561699"/>
          </a:xfrm>
          <a:prstGeom prst="rect">
            <a:avLst/>
          </a:prstGeom>
          <a:solidFill>
            <a:schemeClr val="accent2">
              <a:lumMod val="20000"/>
              <a:lumOff val="80000"/>
            </a:schemeClr>
          </a:solidFill>
          <a:ln w="19050">
            <a:solidFill>
              <a:srgbClr val="FFC000"/>
            </a:solidFill>
          </a:ln>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0" defTabSz="1371600">
              <a:spcBef>
                <a:spcPts val="750"/>
              </a:spcBef>
              <a:buClr>
                <a:srgbClr val="000000"/>
              </a:buClr>
              <a:buNone/>
            </a:pPr>
            <a:r>
              <a:rPr lang="en-US" sz="5700" dirty="0">
                <a:solidFill>
                  <a:srgbClr val="1A1A1A"/>
                </a:solidFill>
                <a:latin typeface="Open Sans" panose="020B0606030504020204" pitchFamily="34" charset="0"/>
                <a:sym typeface="Arial"/>
              </a:rPr>
              <a:t>“With </a:t>
            </a:r>
            <a:r>
              <a:rPr lang="en-US" sz="5700" dirty="0">
                <a:solidFill>
                  <a:srgbClr val="1A1A1A"/>
                </a:solidFill>
                <a:latin typeface="Open Sans" panose="020B0606030504020204" pitchFamily="34" charset="0"/>
                <a:sym typeface="Arial"/>
              </a:rPr>
              <a:t>an investment of $30M Ottawa CHCs could attach over 35,000 individuals to team-based care – with minimal capital costs for maximum impact”</a:t>
            </a:r>
            <a:endParaRPr lang="en-US" sz="5700" dirty="0">
              <a:solidFill>
                <a:srgbClr val="2C2C2C"/>
              </a:solidFill>
              <a:latin typeface="Arial"/>
              <a:sym typeface="Arial"/>
            </a:endParaRPr>
          </a:p>
        </p:txBody>
      </p:sp>
      <p:sp>
        <p:nvSpPr>
          <p:cNvPr id="12" name="Content Placeholder 6">
            <a:extLst>
              <a:ext uri="{FF2B5EF4-FFF2-40B4-BE49-F238E27FC236}">
                <a16:creationId xmlns:a16="http://schemas.microsoft.com/office/drawing/2014/main" id="{42484E8B-F6C5-33D2-B5DE-C523548B7952}"/>
              </a:ext>
            </a:extLst>
          </p:cNvPr>
          <p:cNvSpPr txBox="1">
            <a:spLocks/>
          </p:cNvSpPr>
          <p:nvPr/>
        </p:nvSpPr>
        <p:spPr>
          <a:xfrm>
            <a:off x="1257304" y="2194426"/>
            <a:ext cx="13963463" cy="1826024"/>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indent="-514350" defTabSz="1371600">
              <a:buClr>
                <a:srgbClr val="FF9502"/>
              </a:buClr>
              <a:buFont typeface="Arial" panose="020B0604020202020204" pitchFamily="34" charset="0"/>
              <a:buChar char="•"/>
            </a:pPr>
            <a:r>
              <a:rPr lang="en-CA" sz="3900" kern="0" dirty="0"/>
              <a:t>Ontario Government announced they will invest </a:t>
            </a:r>
            <a:r>
              <a:rPr lang="en-CA" sz="3900" b="1" kern="0" dirty="0"/>
              <a:t>$1.8 billion </a:t>
            </a:r>
            <a:r>
              <a:rPr lang="en-CA" sz="3900" kern="0" dirty="0"/>
              <a:t>to connect </a:t>
            </a:r>
            <a:r>
              <a:rPr lang="en-CA" sz="3900" b="1" kern="0" dirty="0"/>
              <a:t>two million people </a:t>
            </a:r>
            <a:r>
              <a:rPr lang="en-CA" sz="3900" kern="0" dirty="0"/>
              <a:t>to a family doctor or primary care team within four years</a:t>
            </a:r>
          </a:p>
          <a:p>
            <a:pPr marL="514350" indent="-514350" defTabSz="1371600">
              <a:buClr>
                <a:srgbClr val="FF9502"/>
              </a:buClr>
              <a:buFont typeface="Arial" panose="020B0604020202020204" pitchFamily="34" charset="0"/>
              <a:buChar char="•"/>
            </a:pPr>
            <a:r>
              <a:rPr lang="en-CA" sz="3900" b="1" kern="0" dirty="0"/>
              <a:t>Ontario Community Health Centres are well placed to support this </a:t>
            </a:r>
            <a:r>
              <a:rPr lang="en-CA" sz="3900" b="1" kern="0" dirty="0"/>
              <a:t>vision</a:t>
            </a:r>
          </a:p>
        </p:txBody>
      </p:sp>
      <p:sp>
        <p:nvSpPr>
          <p:cNvPr id="2" name="TextBox 1"/>
          <p:cNvSpPr txBox="1"/>
          <p:nvPr/>
        </p:nvSpPr>
        <p:spPr>
          <a:xfrm>
            <a:off x="1997478" y="5194874"/>
            <a:ext cx="14901168" cy="1754326"/>
          </a:xfrm>
          <a:prstGeom prst="rect">
            <a:avLst/>
          </a:prstGeom>
          <a:noFill/>
        </p:spPr>
        <p:txBody>
          <a:bodyPr wrap="square" rtlCol="0">
            <a:spAutoFit/>
          </a:bodyPr>
          <a:lstStyle/>
          <a:p>
            <a:pPr marL="514350" indent="-514350" defTabSz="1371600">
              <a:buClr>
                <a:srgbClr val="FF9502"/>
              </a:buClr>
              <a:buFont typeface="Arial" panose="020B0604020202020204" pitchFamily="34" charset="0"/>
              <a:buChar char="•"/>
            </a:pPr>
            <a:r>
              <a:rPr lang="en-CA" sz="2700" kern="0" dirty="0">
                <a:solidFill>
                  <a:srgbClr val="000000"/>
                </a:solidFill>
                <a:latin typeface="Arial"/>
                <a:cs typeface="Arial"/>
                <a:sym typeface="Arial"/>
              </a:rPr>
              <a:t>Expand current infrastructure (satellite clinics in neighborhoods that do not have a CHC)</a:t>
            </a:r>
          </a:p>
          <a:p>
            <a:pPr marL="514350" indent="-514350" defTabSz="1371600">
              <a:buClr>
                <a:srgbClr val="FF9502"/>
              </a:buClr>
              <a:buFont typeface="Arial" panose="020B0604020202020204" pitchFamily="34" charset="0"/>
              <a:buChar char="•"/>
            </a:pPr>
            <a:r>
              <a:rPr lang="en-CA" sz="2700" kern="0" dirty="0">
                <a:solidFill>
                  <a:srgbClr val="000000"/>
                </a:solidFill>
                <a:latin typeface="Arial"/>
                <a:cs typeface="Arial"/>
                <a:sym typeface="Arial"/>
              </a:rPr>
              <a:t>Support to solo practitioners through sharing of allied health teams</a:t>
            </a:r>
          </a:p>
          <a:p>
            <a:pPr marL="514350" indent="-514350" defTabSz="1371600">
              <a:buClr>
                <a:srgbClr val="FF9502"/>
              </a:buClr>
              <a:buFont typeface="Arial" panose="020B0604020202020204" pitchFamily="34" charset="0"/>
              <a:buChar char="•"/>
            </a:pPr>
            <a:r>
              <a:rPr lang="en-CA" sz="2700" kern="0" dirty="0">
                <a:solidFill>
                  <a:srgbClr val="000000"/>
                </a:solidFill>
                <a:latin typeface="Arial"/>
                <a:cs typeface="Arial"/>
                <a:sym typeface="Arial"/>
              </a:rPr>
              <a:t>Experience and expertise in reaching communities facing the most barriers to care</a:t>
            </a:r>
          </a:p>
          <a:p>
            <a:pPr marL="514350" indent="-514350" defTabSz="1371600">
              <a:buClr>
                <a:srgbClr val="FF9502"/>
              </a:buClr>
              <a:buFont typeface="Arial" panose="020B0604020202020204" pitchFamily="34" charset="0"/>
              <a:buChar char="•"/>
            </a:pPr>
            <a:r>
              <a:rPr lang="en-CA" sz="2700" kern="0" dirty="0">
                <a:solidFill>
                  <a:srgbClr val="000000"/>
                </a:solidFill>
                <a:latin typeface="Arial"/>
                <a:cs typeface="Arial"/>
                <a:sym typeface="Arial"/>
              </a:rPr>
              <a:t>Focus on chronic disease prevention and management </a:t>
            </a:r>
            <a:endParaRPr lang="en-US" sz="2700" kern="0" dirty="0">
              <a:solidFill>
                <a:srgbClr val="000000"/>
              </a:solidFill>
              <a:latin typeface="Arial"/>
              <a:cs typeface="Arial"/>
              <a:sym typeface="Arial"/>
            </a:endParaRPr>
          </a:p>
        </p:txBody>
      </p:sp>
    </p:spTree>
    <p:extLst>
      <p:ext uri="{BB962C8B-B14F-4D97-AF65-F5344CB8AC3E}">
        <p14:creationId xmlns:p14="http://schemas.microsoft.com/office/powerpoint/2010/main" val="431116558"/>
      </p:ext>
    </p:extLst>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grpSp>
        <p:nvGrpSpPr>
          <p:cNvPr id="13" name="Group 15"/>
          <p:cNvGrpSpPr/>
          <p:nvPr/>
        </p:nvGrpSpPr>
        <p:grpSpPr>
          <a:xfrm>
            <a:off x="1283281" y="7886700"/>
            <a:ext cx="3750691" cy="1741475"/>
            <a:chOff x="0" y="0"/>
            <a:chExt cx="1017375" cy="604416"/>
          </a:xfrm>
        </p:grpSpPr>
        <p:sp>
          <p:nvSpPr>
            <p:cNvPr id="14" name="Freeform 16"/>
            <p:cNvSpPr/>
            <p:nvPr/>
          </p:nvSpPr>
          <p:spPr>
            <a:xfrm>
              <a:off x="0" y="0"/>
              <a:ext cx="1017375" cy="604416"/>
            </a:xfrm>
            <a:custGeom>
              <a:avLst/>
              <a:gdLst/>
              <a:ahLst/>
              <a:cxnLst/>
              <a:rect l="l" t="t" r="r" b="b"/>
              <a:pathLst>
                <a:path w="1017375" h="604416">
                  <a:moveTo>
                    <a:pt x="0" y="0"/>
                  </a:moveTo>
                  <a:lnTo>
                    <a:pt x="1017375" y="0"/>
                  </a:lnTo>
                  <a:lnTo>
                    <a:pt x="1017375" y="604416"/>
                  </a:lnTo>
                  <a:lnTo>
                    <a:pt x="0" y="604416"/>
                  </a:lnTo>
                  <a:close/>
                </a:path>
              </a:pathLst>
            </a:custGeom>
            <a:solidFill>
              <a:srgbClr val="E7E7E7"/>
            </a:solidFill>
          </p:spPr>
        </p:sp>
        <p:sp>
          <p:nvSpPr>
            <p:cNvPr id="15" name="TextBox 17"/>
            <p:cNvSpPr txBox="1"/>
            <p:nvPr/>
          </p:nvSpPr>
          <p:spPr>
            <a:xfrm>
              <a:off x="0" y="-28575"/>
              <a:ext cx="1017375" cy="632991"/>
            </a:xfrm>
            <a:prstGeom prst="rect">
              <a:avLst/>
            </a:prstGeom>
          </p:spPr>
          <p:txBody>
            <a:bodyPr lIns="51955" tIns="51955" rIns="51955" bIns="51955" rtlCol="0" anchor="ctr"/>
            <a:lstStyle/>
            <a:p>
              <a:pPr algn="ctr">
                <a:lnSpc>
                  <a:spcPts val="2147"/>
                </a:lnSpc>
                <a:spcBef>
                  <a:spcPct val="0"/>
                </a:spcBef>
              </a:pPr>
              <a:endParaRPr/>
            </a:p>
          </p:txBody>
        </p:sp>
      </p:grpSp>
      <p:sp>
        <p:nvSpPr>
          <p:cNvPr id="5" name="Title 5"/>
          <p:cNvSpPr txBox="1">
            <a:spLocks/>
          </p:cNvSpPr>
          <p:nvPr/>
        </p:nvSpPr>
        <p:spPr>
          <a:xfrm>
            <a:off x="1257302" y="587852"/>
            <a:ext cx="12751661" cy="1187217"/>
          </a:xfrm>
          <a:prstGeom prst="rect">
            <a:avLst/>
          </a:prstGeom>
          <a:noFill/>
          <a:ln>
            <a:noFill/>
          </a:ln>
        </p:spPr>
        <p:txBody>
          <a:bodyPr spcFirstLastPara="1" wrap="square" lIns="137138" tIns="68550" rIns="137138" bIns="6855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Avenir"/>
              <a:buNone/>
              <a:defRPr sz="4400" b="1" i="0" u="none" strike="noStrike" cap="none">
                <a:solidFill>
                  <a:srgbClr val="FF5100"/>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371600">
              <a:buClr>
                <a:srgbClr val="2C2C2C"/>
              </a:buClr>
            </a:pPr>
            <a:r>
              <a:rPr lang="en-US" sz="6600" kern="0" dirty="0"/>
              <a:t>Solving our Health Care Crisis for the </a:t>
            </a:r>
            <a:r>
              <a:rPr lang="en-US" sz="6600" kern="0" dirty="0" err="1"/>
              <a:t>Longterm</a:t>
            </a:r>
            <a:endParaRPr lang="en-US" sz="6600" kern="0" dirty="0"/>
          </a:p>
        </p:txBody>
      </p:sp>
      <p:cxnSp>
        <p:nvCxnSpPr>
          <p:cNvPr id="7" name="Google Shape;115;p1"/>
          <p:cNvCxnSpPr/>
          <p:nvPr/>
        </p:nvCxnSpPr>
        <p:spPr>
          <a:xfrm>
            <a:off x="1430909" y="2091077"/>
            <a:ext cx="13510211" cy="22925"/>
          </a:xfrm>
          <a:prstGeom prst="straightConnector1">
            <a:avLst/>
          </a:prstGeom>
          <a:noFill/>
          <a:ln w="44450" cap="flat" cmpd="sng">
            <a:solidFill>
              <a:srgbClr val="FF5100"/>
            </a:solidFill>
            <a:prstDash val="solid"/>
            <a:miter lim="800000"/>
            <a:headEnd type="none" w="sm" len="sm"/>
            <a:tailEnd type="none" w="sm" len="sm"/>
          </a:ln>
        </p:spPr>
      </p:cxnSp>
      <p:sp>
        <p:nvSpPr>
          <p:cNvPr id="8" name="Rectangle 7"/>
          <p:cNvSpPr/>
          <p:nvPr/>
        </p:nvSpPr>
        <p:spPr>
          <a:xfrm>
            <a:off x="1430909" y="2623352"/>
            <a:ext cx="1924851" cy="319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buClr>
                <a:srgbClr val="000000"/>
              </a:buClr>
            </a:pPr>
            <a:endParaRPr lang="en-CA" sz="2100" kern="0">
              <a:solidFill>
                <a:srgbClr val="FFFFFF"/>
              </a:solidFill>
              <a:latin typeface="Arial"/>
              <a:sym typeface="Arial"/>
            </a:endParaRPr>
          </a:p>
        </p:txBody>
      </p:sp>
      <p:pic>
        <p:nvPicPr>
          <p:cNvPr id="9" name="Picture 8" descr="Smiling doctor examining smiling baby">
            <a:extLst>
              <a:ext uri="{FF2B5EF4-FFF2-40B4-BE49-F238E27FC236}">
                <a16:creationId xmlns:a16="http://schemas.microsoft.com/office/drawing/2014/main" id="{E3BBBD9B-95C7-C006-1FFD-A75FB463CD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0642" y="2809782"/>
            <a:ext cx="9069575" cy="6458505"/>
          </a:xfrm>
          <a:prstGeom prst="rect">
            <a:avLst/>
          </a:prstGeom>
        </p:spPr>
      </p:pic>
      <p:sp>
        <p:nvSpPr>
          <p:cNvPr id="11" name="Content Placeholder 6">
            <a:extLst>
              <a:ext uri="{FF2B5EF4-FFF2-40B4-BE49-F238E27FC236}">
                <a16:creationId xmlns:a16="http://schemas.microsoft.com/office/drawing/2014/main" id="{9129EC06-C90A-1248-B0CD-D64DA8363793}"/>
              </a:ext>
            </a:extLst>
          </p:cNvPr>
          <p:cNvSpPr txBox="1">
            <a:spLocks/>
          </p:cNvSpPr>
          <p:nvPr/>
        </p:nvSpPr>
        <p:spPr>
          <a:xfrm>
            <a:off x="1257302" y="2809782"/>
            <a:ext cx="7978140" cy="2979336"/>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371600"/>
            <a:r>
              <a:rPr lang="en-US" sz="9900" b="1" kern="0" dirty="0"/>
              <a:t>Reform </a:t>
            </a:r>
          </a:p>
          <a:p>
            <a:pPr defTabSz="1371600"/>
            <a:r>
              <a:rPr lang="en-US" sz="9900" b="1" kern="0" dirty="0"/>
              <a:t>Restructure</a:t>
            </a:r>
          </a:p>
          <a:p>
            <a:pPr defTabSz="1371600"/>
            <a:r>
              <a:rPr lang="en-US" sz="9900" b="1" kern="0" dirty="0"/>
              <a:t>Revitalize</a:t>
            </a:r>
            <a:endParaRPr lang="en-US" sz="9900" b="1" kern="0" dirty="0"/>
          </a:p>
        </p:txBody>
      </p:sp>
      <p:sp>
        <p:nvSpPr>
          <p:cNvPr id="10" name="TextBox 24"/>
          <p:cNvSpPr txBox="1"/>
          <p:nvPr/>
        </p:nvSpPr>
        <p:spPr>
          <a:xfrm>
            <a:off x="1728755" y="8310470"/>
            <a:ext cx="2958754" cy="1077218"/>
          </a:xfrm>
          <a:prstGeom prst="rect">
            <a:avLst/>
          </a:prstGeom>
        </p:spPr>
        <p:txBody>
          <a:bodyPr lIns="0" tIns="0" rIns="0" bIns="0" rtlCol="0" anchor="t">
            <a:spAutoFit/>
          </a:bodyPr>
          <a:lstStyle/>
          <a:p>
            <a:pPr algn="r">
              <a:lnSpc>
                <a:spcPts val="2822"/>
              </a:lnSpc>
            </a:pPr>
            <a:r>
              <a:rPr lang="en-US" sz="2015" i="1" dirty="0" smtClean="0">
                <a:solidFill>
                  <a:srgbClr val="000000"/>
                </a:solidFill>
                <a:latin typeface="Lato Italics"/>
                <a:ea typeface="Lato Italics"/>
                <a:cs typeface="Lato Italics"/>
                <a:sym typeface="Lato Italics"/>
              </a:rPr>
              <a:t>What do you want elected officials to know about community-based care?</a:t>
            </a:r>
            <a:endParaRPr lang="en-US" sz="2015" i="1" dirty="0">
              <a:solidFill>
                <a:srgbClr val="000000"/>
              </a:solidFill>
              <a:latin typeface="Lato Italics"/>
              <a:ea typeface="Lato Italics"/>
              <a:cs typeface="Lato Italics"/>
              <a:sym typeface="Lato Italics"/>
            </a:endParaRPr>
          </a:p>
        </p:txBody>
      </p:sp>
      <p:sp>
        <p:nvSpPr>
          <p:cNvPr id="12" name="Freeform 18"/>
          <p:cNvSpPr/>
          <p:nvPr/>
        </p:nvSpPr>
        <p:spPr>
          <a:xfrm>
            <a:off x="3502726" y="7536323"/>
            <a:ext cx="1531246" cy="656522"/>
          </a:xfrm>
          <a:custGeom>
            <a:avLst/>
            <a:gdLst/>
            <a:ahLst/>
            <a:cxnLst/>
            <a:rect l="l" t="t" r="r" b="b"/>
            <a:pathLst>
              <a:path w="1531246" h="656522">
                <a:moveTo>
                  <a:pt x="0" y="0"/>
                </a:moveTo>
                <a:lnTo>
                  <a:pt x="1531246" y="0"/>
                </a:lnTo>
                <a:lnTo>
                  <a:pt x="1531246" y="656522"/>
                </a:lnTo>
                <a:lnTo>
                  <a:pt x="0" y="656522"/>
                </a:lnTo>
                <a:lnTo>
                  <a:pt x="0" y="0"/>
                </a:lnTo>
                <a:close/>
              </a:path>
            </a:pathLst>
          </a:custGeom>
          <a:blipFill>
            <a:blip r:embed="rId4">
              <a:extLst>
                <a:ext uri="{96DAC541-7B7A-43D3-8B79-37D633B846F1}">
                  <asvg:svgBlip xmlns:asvg="http://schemas.microsoft.com/office/drawing/2016/SVG/main" xmlns="" r:embed="rId10"/>
                </a:ext>
              </a:extLst>
            </a:blip>
            <a:stretch>
              <a:fillRect/>
            </a:stretch>
          </a:blipFill>
        </p:spPr>
      </p:sp>
    </p:spTree>
    <p:extLst>
      <p:ext uri="{BB962C8B-B14F-4D97-AF65-F5344CB8AC3E}">
        <p14:creationId xmlns:p14="http://schemas.microsoft.com/office/powerpoint/2010/main" val="1646430050"/>
      </p:ext>
    </p:extLst>
  </p:cSld>
  <p:clrMapOvr>
    <a:masterClrMapping/>
  </p:clrMapOvr>
  <p:transition spd="slow">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5" name="Title 5"/>
          <p:cNvSpPr txBox="1">
            <a:spLocks/>
          </p:cNvSpPr>
          <p:nvPr/>
        </p:nvSpPr>
        <p:spPr>
          <a:xfrm>
            <a:off x="1257304" y="1072679"/>
            <a:ext cx="14189843" cy="1187217"/>
          </a:xfrm>
          <a:prstGeom prst="rect">
            <a:avLst/>
          </a:prstGeom>
          <a:noFill/>
          <a:ln>
            <a:noFill/>
          </a:ln>
        </p:spPr>
        <p:txBody>
          <a:bodyPr spcFirstLastPara="1" wrap="square" lIns="137138" tIns="68550" rIns="137138" bIns="6855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Avenir"/>
              <a:buNone/>
              <a:defRPr sz="4400" b="1" i="0" u="none" strike="noStrike" cap="none">
                <a:solidFill>
                  <a:srgbClr val="FF5100"/>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371600">
              <a:buClr>
                <a:srgbClr val="2C2C2C"/>
              </a:buClr>
            </a:pPr>
            <a:r>
              <a:rPr lang="en-US" sz="6600" kern="0" dirty="0"/>
              <a:t>Call to Action: Provincial Election</a:t>
            </a:r>
            <a:endParaRPr lang="en-US" sz="6600" kern="0" dirty="0"/>
          </a:p>
        </p:txBody>
      </p:sp>
      <p:cxnSp>
        <p:nvCxnSpPr>
          <p:cNvPr id="7" name="Google Shape;115;p1"/>
          <p:cNvCxnSpPr/>
          <p:nvPr/>
        </p:nvCxnSpPr>
        <p:spPr>
          <a:xfrm>
            <a:off x="1430909" y="2091077"/>
            <a:ext cx="13510211" cy="22925"/>
          </a:xfrm>
          <a:prstGeom prst="straightConnector1">
            <a:avLst/>
          </a:prstGeom>
          <a:noFill/>
          <a:ln w="44450" cap="flat" cmpd="sng">
            <a:solidFill>
              <a:srgbClr val="FF5100"/>
            </a:solidFill>
            <a:prstDash val="solid"/>
            <a:miter lim="800000"/>
            <a:headEnd type="none" w="sm" len="sm"/>
            <a:tailEnd type="none" w="sm" len="sm"/>
          </a:ln>
        </p:spPr>
      </p:cxnSp>
      <p:sp>
        <p:nvSpPr>
          <p:cNvPr id="8" name="Rectangle 7"/>
          <p:cNvSpPr/>
          <p:nvPr/>
        </p:nvSpPr>
        <p:spPr>
          <a:xfrm>
            <a:off x="1430909" y="2623352"/>
            <a:ext cx="1924851" cy="319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buClr>
                <a:srgbClr val="000000"/>
              </a:buClr>
            </a:pPr>
            <a:endParaRPr lang="en-CA" sz="2100" kern="0">
              <a:solidFill>
                <a:srgbClr val="FFFFFF"/>
              </a:solidFill>
              <a:latin typeface="Arial"/>
              <a:sym typeface="Arial"/>
            </a:endParaRPr>
          </a:p>
        </p:txBody>
      </p:sp>
      <p:sp>
        <p:nvSpPr>
          <p:cNvPr id="9" name="Content Placeholder 6">
            <a:extLst>
              <a:ext uri="{FF2B5EF4-FFF2-40B4-BE49-F238E27FC236}">
                <a16:creationId xmlns:a16="http://schemas.microsoft.com/office/drawing/2014/main" id="{D98AFE82-FE35-87BF-7D7B-2A43275856A5}"/>
              </a:ext>
            </a:extLst>
          </p:cNvPr>
          <p:cNvSpPr txBox="1">
            <a:spLocks/>
          </p:cNvSpPr>
          <p:nvPr/>
        </p:nvSpPr>
        <p:spPr>
          <a:xfrm>
            <a:off x="1257303" y="2405789"/>
            <a:ext cx="17030697" cy="3913632"/>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371600">
              <a:buClr>
                <a:srgbClr val="FF9502"/>
              </a:buClr>
            </a:pPr>
            <a:r>
              <a:rPr lang="en-US" sz="4500" kern="0" dirty="0"/>
              <a:t>Reach out to your local candidates:</a:t>
            </a:r>
          </a:p>
          <a:p>
            <a:pPr defTabSz="1371600">
              <a:buClr>
                <a:srgbClr val="FF9502"/>
              </a:buClr>
            </a:pPr>
            <a:endParaRPr lang="en-US" sz="4500" kern="0" dirty="0"/>
          </a:p>
          <a:p>
            <a:pPr marL="685800" indent="-685800" defTabSz="1371600">
              <a:buClr>
                <a:srgbClr val="FF9502"/>
              </a:buClr>
              <a:buFont typeface="Arial"/>
              <a:buAutoNum type="arabicParenR"/>
            </a:pPr>
            <a:r>
              <a:rPr lang="en-US" sz="4500" kern="0" dirty="0"/>
              <a:t>What is your party’s concrete plan to address the current health care crisis and ensure Ontarians have access to care?</a:t>
            </a:r>
          </a:p>
          <a:p>
            <a:pPr marL="685800" indent="-685800" defTabSz="1371600">
              <a:buClr>
                <a:srgbClr val="FF9502"/>
              </a:buClr>
              <a:buFont typeface="Arial"/>
              <a:buAutoNum type="arabicParenR"/>
            </a:pPr>
            <a:r>
              <a:rPr lang="en-US" sz="4500" kern="0" dirty="0"/>
              <a:t>How will your party solve the human resource crisis in primary care? Particularly in community based primary care?</a:t>
            </a:r>
          </a:p>
          <a:p>
            <a:pPr marL="685800" indent="-685800" defTabSz="1371600">
              <a:buClr>
                <a:srgbClr val="FF9502"/>
              </a:buClr>
              <a:buFont typeface="Arial"/>
              <a:buAutoNum type="arabicParenR"/>
            </a:pPr>
            <a:r>
              <a:rPr lang="en-US" sz="4500" kern="0" dirty="0"/>
              <a:t>What specific actions will your party take to reduce health inequities and ensue access to integrated health and social services for those most affected by systemic barriers?</a:t>
            </a:r>
            <a:endParaRPr lang="en-US" sz="4500" kern="0" dirty="0"/>
          </a:p>
        </p:txBody>
      </p:sp>
    </p:spTree>
    <p:extLst>
      <p:ext uri="{BB962C8B-B14F-4D97-AF65-F5344CB8AC3E}">
        <p14:creationId xmlns:p14="http://schemas.microsoft.com/office/powerpoint/2010/main" val="1135664406"/>
      </p:ext>
    </p:extLst>
  </p:cSld>
  <p:clrMapOvr>
    <a:masterClrMapping/>
  </p:clrMapOvr>
  <p:transition spd="slow">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2F1EB"/>
        </a:solidFill>
        <a:effectLst/>
      </p:bgPr>
    </p:bg>
    <p:spTree>
      <p:nvGrpSpPr>
        <p:cNvPr id="1" name=""/>
        <p:cNvGrpSpPr/>
        <p:nvPr/>
      </p:nvGrpSpPr>
      <p:grpSpPr>
        <a:xfrm>
          <a:off x="0" y="0"/>
          <a:ext cx="0" cy="0"/>
          <a:chOff x="0" y="0"/>
          <a:chExt cx="0" cy="0"/>
        </a:xfrm>
      </p:grpSpPr>
      <p:grpSp>
        <p:nvGrpSpPr>
          <p:cNvPr id="23" name="Group 13"/>
          <p:cNvGrpSpPr/>
          <p:nvPr/>
        </p:nvGrpSpPr>
        <p:grpSpPr>
          <a:xfrm>
            <a:off x="7787159" y="1941272"/>
            <a:ext cx="20346367" cy="2026003"/>
            <a:chOff x="0" y="0"/>
            <a:chExt cx="7061638" cy="703167"/>
          </a:xfrm>
        </p:grpSpPr>
        <p:sp>
          <p:nvSpPr>
            <p:cNvPr id="24" name="Freeform 14"/>
            <p:cNvSpPr/>
            <p:nvPr/>
          </p:nvSpPr>
          <p:spPr>
            <a:xfrm>
              <a:off x="0" y="0"/>
              <a:ext cx="7061639" cy="703167"/>
            </a:xfrm>
            <a:custGeom>
              <a:avLst/>
              <a:gdLst/>
              <a:ahLst/>
              <a:cxnLst/>
              <a:rect l="l" t="t" r="r" b="b"/>
              <a:pathLst>
                <a:path w="7061639" h="703167">
                  <a:moveTo>
                    <a:pt x="0" y="0"/>
                  </a:moveTo>
                  <a:lnTo>
                    <a:pt x="7061639" y="0"/>
                  </a:lnTo>
                  <a:lnTo>
                    <a:pt x="7061639" y="703167"/>
                  </a:lnTo>
                  <a:lnTo>
                    <a:pt x="0" y="703167"/>
                  </a:lnTo>
                  <a:close/>
                </a:path>
              </a:pathLst>
            </a:custGeom>
            <a:solidFill>
              <a:srgbClr val="A2ECDF"/>
            </a:solidFill>
          </p:spPr>
        </p:sp>
        <p:sp>
          <p:nvSpPr>
            <p:cNvPr id="25" name="TextBox 15"/>
            <p:cNvSpPr txBox="1"/>
            <p:nvPr/>
          </p:nvSpPr>
          <p:spPr>
            <a:xfrm>
              <a:off x="0" y="-28575"/>
              <a:ext cx="7061638" cy="731742"/>
            </a:xfrm>
            <a:prstGeom prst="rect">
              <a:avLst/>
            </a:prstGeom>
          </p:spPr>
          <p:txBody>
            <a:bodyPr lIns="51955" tIns="51955" rIns="51955" bIns="51955" rtlCol="0" anchor="ctr"/>
            <a:lstStyle/>
            <a:p>
              <a:pPr algn="ctr">
                <a:lnSpc>
                  <a:spcPts val="2147"/>
                </a:lnSpc>
                <a:spcBef>
                  <a:spcPct val="0"/>
                </a:spcBef>
              </a:pPr>
              <a:endParaRPr/>
            </a:p>
          </p:txBody>
        </p:sp>
      </p:grpSp>
      <p:sp>
        <p:nvSpPr>
          <p:cNvPr id="2" name="AutoShape 2"/>
          <p:cNvSpPr/>
          <p:nvPr/>
        </p:nvSpPr>
        <p:spPr>
          <a:xfrm flipV="1">
            <a:off x="1960461" y="9400065"/>
            <a:ext cx="15298839" cy="28876"/>
          </a:xfrm>
          <a:prstGeom prst="line">
            <a:avLst/>
          </a:prstGeom>
          <a:ln w="38100" cap="flat">
            <a:solidFill>
              <a:srgbClr val="E8514D"/>
            </a:solidFill>
            <a:prstDash val="solid"/>
            <a:headEnd type="none" w="sm" len="sm"/>
            <a:tailEnd type="none" w="sm" len="sm"/>
          </a:ln>
        </p:spPr>
      </p:sp>
      <p:grpSp>
        <p:nvGrpSpPr>
          <p:cNvPr id="3" name="Group 3"/>
          <p:cNvGrpSpPr/>
          <p:nvPr/>
        </p:nvGrpSpPr>
        <p:grpSpPr>
          <a:xfrm>
            <a:off x="1070046" y="9400065"/>
            <a:ext cx="905669" cy="481242"/>
            <a:chOff x="0" y="0"/>
            <a:chExt cx="337350" cy="179256"/>
          </a:xfrm>
        </p:grpSpPr>
        <p:sp>
          <p:nvSpPr>
            <p:cNvPr id="4" name="Freeform 4"/>
            <p:cNvSpPr/>
            <p:nvPr/>
          </p:nvSpPr>
          <p:spPr>
            <a:xfrm>
              <a:off x="0" y="0"/>
              <a:ext cx="337350" cy="179256"/>
            </a:xfrm>
            <a:custGeom>
              <a:avLst/>
              <a:gdLst/>
              <a:ahLst/>
              <a:cxnLst/>
              <a:rect l="l" t="t" r="r" b="b"/>
              <a:pathLst>
                <a:path w="337350" h="179256">
                  <a:moveTo>
                    <a:pt x="0" y="0"/>
                  </a:moveTo>
                  <a:lnTo>
                    <a:pt x="337350" y="0"/>
                  </a:lnTo>
                  <a:lnTo>
                    <a:pt x="337350" y="179256"/>
                  </a:lnTo>
                  <a:lnTo>
                    <a:pt x="0" y="179256"/>
                  </a:lnTo>
                  <a:close/>
                </a:path>
              </a:pathLst>
            </a:custGeom>
            <a:solidFill>
              <a:srgbClr val="E8514D"/>
            </a:solidFill>
          </p:spPr>
        </p:sp>
        <p:sp>
          <p:nvSpPr>
            <p:cNvPr id="5" name="TextBox 5"/>
            <p:cNvSpPr txBox="1"/>
            <p:nvPr/>
          </p:nvSpPr>
          <p:spPr>
            <a:xfrm>
              <a:off x="0" y="19050"/>
              <a:ext cx="337350" cy="160206"/>
            </a:xfrm>
            <a:prstGeom prst="rect">
              <a:avLst/>
            </a:prstGeom>
          </p:spPr>
          <p:txBody>
            <a:bodyPr lIns="48876" tIns="48876" rIns="48876" bIns="48876" rtlCol="0" anchor="ctr"/>
            <a:lstStyle/>
            <a:p>
              <a:pPr algn="ctr">
                <a:lnSpc>
                  <a:spcPts val="1539"/>
                </a:lnSpc>
              </a:pPr>
              <a:endParaRPr/>
            </a:p>
          </p:txBody>
        </p:sp>
      </p:grpSp>
      <p:sp>
        <p:nvSpPr>
          <p:cNvPr id="7" name="Freeform 7"/>
          <p:cNvSpPr/>
          <p:nvPr/>
        </p:nvSpPr>
        <p:spPr>
          <a:xfrm>
            <a:off x="13651109" y="9573258"/>
            <a:ext cx="1563866" cy="463859"/>
          </a:xfrm>
          <a:custGeom>
            <a:avLst/>
            <a:gdLst/>
            <a:ahLst/>
            <a:cxnLst/>
            <a:rect l="l" t="t" r="r" b="b"/>
            <a:pathLst>
              <a:path w="1563866" h="463859">
                <a:moveTo>
                  <a:pt x="0" y="0"/>
                </a:moveTo>
                <a:lnTo>
                  <a:pt x="1563866" y="0"/>
                </a:lnTo>
                <a:lnTo>
                  <a:pt x="1563866" y="463859"/>
                </a:lnTo>
                <a:lnTo>
                  <a:pt x="0" y="463859"/>
                </a:lnTo>
                <a:lnTo>
                  <a:pt x="0" y="0"/>
                </a:lnTo>
                <a:close/>
              </a:path>
            </a:pathLst>
          </a:custGeom>
          <a:blipFill>
            <a:blip r:embed="rId2"/>
            <a:stretch>
              <a:fillRect/>
            </a:stretch>
          </a:blipFill>
        </p:spPr>
      </p:sp>
      <p:sp>
        <p:nvSpPr>
          <p:cNvPr id="8" name="Freeform 8"/>
          <p:cNvSpPr/>
          <p:nvPr/>
        </p:nvSpPr>
        <p:spPr>
          <a:xfrm>
            <a:off x="12605131" y="9511778"/>
            <a:ext cx="569728" cy="569728"/>
          </a:xfrm>
          <a:custGeom>
            <a:avLst/>
            <a:gdLst/>
            <a:ahLst/>
            <a:cxnLst/>
            <a:rect l="l" t="t" r="r" b="b"/>
            <a:pathLst>
              <a:path w="569728" h="569728">
                <a:moveTo>
                  <a:pt x="0" y="0"/>
                </a:moveTo>
                <a:lnTo>
                  <a:pt x="569728" y="0"/>
                </a:lnTo>
                <a:lnTo>
                  <a:pt x="569728" y="569728"/>
                </a:lnTo>
                <a:lnTo>
                  <a:pt x="0" y="569728"/>
                </a:lnTo>
                <a:lnTo>
                  <a:pt x="0" y="0"/>
                </a:lnTo>
                <a:close/>
              </a:path>
            </a:pathLst>
          </a:custGeom>
          <a:blipFill>
            <a:blip r:embed="rId3"/>
            <a:stretch>
              <a:fillRect/>
            </a:stretch>
          </a:blipFill>
        </p:spPr>
      </p:sp>
      <p:sp>
        <p:nvSpPr>
          <p:cNvPr id="9" name="Freeform 9"/>
          <p:cNvSpPr/>
          <p:nvPr/>
        </p:nvSpPr>
        <p:spPr>
          <a:xfrm>
            <a:off x="8569758" y="9519630"/>
            <a:ext cx="1148485" cy="646023"/>
          </a:xfrm>
          <a:custGeom>
            <a:avLst/>
            <a:gdLst/>
            <a:ahLst/>
            <a:cxnLst/>
            <a:rect l="l" t="t" r="r" b="b"/>
            <a:pathLst>
              <a:path w="1148485" h="646023">
                <a:moveTo>
                  <a:pt x="0" y="0"/>
                </a:moveTo>
                <a:lnTo>
                  <a:pt x="1148484" y="0"/>
                </a:lnTo>
                <a:lnTo>
                  <a:pt x="1148484" y="646022"/>
                </a:lnTo>
                <a:lnTo>
                  <a:pt x="0" y="646022"/>
                </a:lnTo>
                <a:lnTo>
                  <a:pt x="0" y="0"/>
                </a:lnTo>
                <a:close/>
              </a:path>
            </a:pathLst>
          </a:custGeom>
          <a:blipFill>
            <a:blip r:embed="rId4"/>
            <a:stretch>
              <a:fillRect/>
            </a:stretch>
          </a:blipFill>
        </p:spPr>
      </p:sp>
      <p:sp>
        <p:nvSpPr>
          <p:cNvPr id="10" name="Freeform 10"/>
          <p:cNvSpPr/>
          <p:nvPr/>
        </p:nvSpPr>
        <p:spPr>
          <a:xfrm>
            <a:off x="15236669" y="9555662"/>
            <a:ext cx="2022631" cy="562792"/>
          </a:xfrm>
          <a:custGeom>
            <a:avLst/>
            <a:gdLst/>
            <a:ahLst/>
            <a:cxnLst/>
            <a:rect l="l" t="t" r="r" b="b"/>
            <a:pathLst>
              <a:path w="2022631" h="562792">
                <a:moveTo>
                  <a:pt x="0" y="0"/>
                </a:moveTo>
                <a:lnTo>
                  <a:pt x="2022631" y="0"/>
                </a:lnTo>
                <a:lnTo>
                  <a:pt x="2022631" y="562793"/>
                </a:lnTo>
                <a:lnTo>
                  <a:pt x="0" y="562793"/>
                </a:lnTo>
                <a:lnTo>
                  <a:pt x="0" y="0"/>
                </a:lnTo>
                <a:close/>
              </a:path>
            </a:pathLst>
          </a:custGeom>
          <a:blipFill>
            <a:blip r:embed="rId5"/>
            <a:stretch>
              <a:fillRect t="-105783" b="-95207"/>
            </a:stretch>
          </a:blipFill>
        </p:spPr>
      </p:sp>
      <p:sp>
        <p:nvSpPr>
          <p:cNvPr id="11" name="Freeform 11"/>
          <p:cNvSpPr/>
          <p:nvPr/>
        </p:nvSpPr>
        <p:spPr>
          <a:xfrm>
            <a:off x="10063052" y="9511778"/>
            <a:ext cx="1005212" cy="606677"/>
          </a:xfrm>
          <a:custGeom>
            <a:avLst/>
            <a:gdLst/>
            <a:ahLst/>
            <a:cxnLst/>
            <a:rect l="l" t="t" r="r" b="b"/>
            <a:pathLst>
              <a:path w="1005212" h="606677">
                <a:moveTo>
                  <a:pt x="0" y="0"/>
                </a:moveTo>
                <a:lnTo>
                  <a:pt x="1005212" y="0"/>
                </a:lnTo>
                <a:lnTo>
                  <a:pt x="1005212" y="606677"/>
                </a:lnTo>
                <a:lnTo>
                  <a:pt x="0" y="606677"/>
                </a:lnTo>
                <a:lnTo>
                  <a:pt x="0" y="0"/>
                </a:lnTo>
                <a:close/>
              </a:path>
            </a:pathLst>
          </a:custGeom>
          <a:blipFill>
            <a:blip r:embed="rId6"/>
            <a:stretch>
              <a:fillRect/>
            </a:stretch>
          </a:blipFill>
        </p:spPr>
      </p:sp>
      <p:sp>
        <p:nvSpPr>
          <p:cNvPr id="12" name="Freeform 12"/>
          <p:cNvSpPr/>
          <p:nvPr/>
        </p:nvSpPr>
        <p:spPr>
          <a:xfrm>
            <a:off x="11313258" y="9491921"/>
            <a:ext cx="1044223" cy="626534"/>
          </a:xfrm>
          <a:custGeom>
            <a:avLst/>
            <a:gdLst/>
            <a:ahLst/>
            <a:cxnLst/>
            <a:rect l="l" t="t" r="r" b="b"/>
            <a:pathLst>
              <a:path w="1044223" h="626534">
                <a:moveTo>
                  <a:pt x="0" y="0"/>
                </a:moveTo>
                <a:lnTo>
                  <a:pt x="1044223" y="0"/>
                </a:lnTo>
                <a:lnTo>
                  <a:pt x="1044223" y="626534"/>
                </a:lnTo>
                <a:lnTo>
                  <a:pt x="0" y="626534"/>
                </a:lnTo>
                <a:lnTo>
                  <a:pt x="0" y="0"/>
                </a:lnTo>
                <a:close/>
              </a:path>
            </a:pathLst>
          </a:custGeom>
          <a:blipFill>
            <a:blip r:embed="rId7"/>
            <a:stretch>
              <a:fillRect/>
            </a:stretch>
          </a:blipFill>
        </p:spPr>
      </p:sp>
      <p:sp>
        <p:nvSpPr>
          <p:cNvPr id="17" name="TextBox 17"/>
          <p:cNvSpPr txBox="1"/>
          <p:nvPr/>
        </p:nvSpPr>
        <p:spPr>
          <a:xfrm>
            <a:off x="7819646" y="2913107"/>
            <a:ext cx="10140697" cy="641201"/>
          </a:xfrm>
          <a:prstGeom prst="rect">
            <a:avLst/>
          </a:prstGeom>
        </p:spPr>
        <p:txBody>
          <a:bodyPr wrap="square" lIns="0" tIns="0" rIns="0" bIns="0" rtlCol="0" anchor="t">
            <a:spAutoFit/>
          </a:bodyPr>
          <a:lstStyle/>
          <a:p>
            <a:pPr>
              <a:lnSpc>
                <a:spcPts val="4819"/>
              </a:lnSpc>
            </a:pPr>
            <a:r>
              <a:rPr lang="en-US" sz="4819" dirty="0">
                <a:solidFill>
                  <a:srgbClr val="E8514D"/>
                </a:solidFill>
                <a:latin typeface="Futura"/>
                <a:ea typeface="Futura"/>
                <a:cs typeface="Futura"/>
                <a:sym typeface="Futura"/>
              </a:rPr>
              <a:t> </a:t>
            </a:r>
            <a:r>
              <a:rPr lang="en-US" sz="8000" dirty="0">
                <a:solidFill>
                  <a:srgbClr val="E8514D"/>
                </a:solidFill>
                <a:latin typeface="Futura"/>
                <a:ea typeface="Futura"/>
                <a:cs typeface="Futura"/>
                <a:sym typeface="Futura"/>
              </a:rPr>
              <a:t>Dr. Ivy </a:t>
            </a:r>
            <a:r>
              <a:rPr lang="en-US" sz="8000" dirty="0" err="1">
                <a:solidFill>
                  <a:srgbClr val="E8514D"/>
                </a:solidFill>
                <a:latin typeface="Futura"/>
                <a:ea typeface="Futura"/>
                <a:cs typeface="Futura"/>
                <a:sym typeface="Futura"/>
              </a:rPr>
              <a:t>Bourgeault</a:t>
            </a:r>
            <a:endParaRPr lang="en-US" sz="8000" dirty="0">
              <a:solidFill>
                <a:srgbClr val="E8514D"/>
              </a:solidFill>
              <a:latin typeface="Futura"/>
              <a:ea typeface="Futura"/>
              <a:cs typeface="Futura"/>
              <a:sym typeface="Futura"/>
            </a:endParaRPr>
          </a:p>
        </p:txBody>
      </p:sp>
      <p:sp>
        <p:nvSpPr>
          <p:cNvPr id="20" name="TextBox 20"/>
          <p:cNvSpPr txBox="1"/>
          <p:nvPr/>
        </p:nvSpPr>
        <p:spPr>
          <a:xfrm>
            <a:off x="7825450" y="4328051"/>
            <a:ext cx="6975615" cy="3462486"/>
          </a:xfrm>
          <a:prstGeom prst="rect">
            <a:avLst/>
          </a:prstGeom>
        </p:spPr>
        <p:txBody>
          <a:bodyPr wrap="square" lIns="0" tIns="0" rIns="0" bIns="0" rtlCol="0" anchor="t">
            <a:spAutoFit/>
          </a:bodyPr>
          <a:lstStyle/>
          <a:p>
            <a:pPr>
              <a:lnSpc>
                <a:spcPts val="2999"/>
              </a:lnSpc>
            </a:pPr>
            <a:r>
              <a:rPr lang="en-US" sz="2800" dirty="0">
                <a:solidFill>
                  <a:srgbClr val="000000"/>
                </a:solidFill>
                <a:latin typeface="Glacial Indifference"/>
                <a:ea typeface="Glacial Indifference"/>
                <a:cs typeface="Glacial Indifference"/>
                <a:sym typeface="Glacial Indifference"/>
              </a:rPr>
              <a:t>Dr. </a:t>
            </a:r>
            <a:r>
              <a:rPr lang="en-US" sz="2800" dirty="0" err="1">
                <a:solidFill>
                  <a:srgbClr val="000000"/>
                </a:solidFill>
                <a:latin typeface="Glacial Indifference"/>
                <a:ea typeface="Glacial Indifference"/>
                <a:cs typeface="Glacial Indifference"/>
                <a:sym typeface="Glacial Indifference"/>
              </a:rPr>
              <a:t>Bourgeault</a:t>
            </a:r>
            <a:r>
              <a:rPr lang="en-US" sz="2800" dirty="0">
                <a:solidFill>
                  <a:srgbClr val="000000"/>
                </a:solidFill>
                <a:latin typeface="Glacial Indifference"/>
                <a:ea typeface="Glacial Indifference"/>
                <a:cs typeface="Glacial Indifference"/>
                <a:sym typeface="Glacial Indifference"/>
              </a:rPr>
              <a:t> has garnered an international reputation for her research on the health workforce, particularly from a gender lens. As a professor at the University of Ottawa’s School of Sociological and Anthropological Studies and the University Research Chair in Gender, Diversity, and the Professions, she has earned an international reputation for her groundbreaking research. </a:t>
            </a:r>
            <a:endParaRPr lang="en-US" sz="2800" dirty="0">
              <a:solidFill>
                <a:srgbClr val="000000"/>
              </a:solidFill>
              <a:latin typeface="Glacial Indifference"/>
              <a:ea typeface="Glacial Indifference"/>
              <a:cs typeface="Glacial Indifference"/>
              <a:sym typeface="Glacial Indifference"/>
            </a:endParaRPr>
          </a:p>
        </p:txBody>
      </p:sp>
      <p:grpSp>
        <p:nvGrpSpPr>
          <p:cNvPr id="21" name="Group 18"/>
          <p:cNvGrpSpPr/>
          <p:nvPr/>
        </p:nvGrpSpPr>
        <p:grpSpPr>
          <a:xfrm>
            <a:off x="1522880" y="2345805"/>
            <a:ext cx="5563721" cy="5444732"/>
            <a:chOff x="0" y="0"/>
            <a:chExt cx="812800" cy="812800"/>
          </a:xfrm>
        </p:grpSpPr>
        <p:sp>
          <p:nvSpPr>
            <p:cNvPr id="22"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l="-3533" t="-15876" r="-17801" b="-14073"/>
              </a:stretch>
            </a:blipFill>
            <a:ln w="95250" cap="sq">
              <a:solidFill>
                <a:srgbClr val="3C3333"/>
              </a:solidFill>
              <a:prstDash val="solid"/>
              <a:miter/>
            </a:ln>
          </p:spPr>
        </p:sp>
      </p:grpSp>
    </p:spTree>
    <p:extLst>
      <p:ext uri="{BB962C8B-B14F-4D97-AF65-F5344CB8AC3E}">
        <p14:creationId xmlns:p14="http://schemas.microsoft.com/office/powerpoint/2010/main" val="1299692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1EB"/>
        </a:solidFill>
        <a:effectLst/>
      </p:bgPr>
    </p:bg>
    <p:spTree>
      <p:nvGrpSpPr>
        <p:cNvPr id="1" name=""/>
        <p:cNvGrpSpPr/>
        <p:nvPr/>
      </p:nvGrpSpPr>
      <p:grpSpPr>
        <a:xfrm>
          <a:off x="0" y="0"/>
          <a:ext cx="0" cy="0"/>
          <a:chOff x="0" y="0"/>
          <a:chExt cx="0" cy="0"/>
        </a:xfrm>
      </p:grpSpPr>
      <p:sp>
        <p:nvSpPr>
          <p:cNvPr id="5" name="AutoShape 5"/>
          <p:cNvSpPr/>
          <p:nvPr/>
        </p:nvSpPr>
        <p:spPr>
          <a:xfrm flipV="1">
            <a:off x="1960461" y="9400065"/>
            <a:ext cx="15298839" cy="28876"/>
          </a:xfrm>
          <a:prstGeom prst="line">
            <a:avLst/>
          </a:prstGeom>
          <a:ln w="38100" cap="flat">
            <a:solidFill>
              <a:srgbClr val="E8514D"/>
            </a:solidFill>
            <a:prstDash val="solid"/>
            <a:headEnd type="none" w="sm" len="sm"/>
            <a:tailEnd type="none" w="sm" len="sm"/>
          </a:ln>
        </p:spPr>
      </p:sp>
      <p:grpSp>
        <p:nvGrpSpPr>
          <p:cNvPr id="6" name="Group 6"/>
          <p:cNvGrpSpPr/>
          <p:nvPr/>
        </p:nvGrpSpPr>
        <p:grpSpPr>
          <a:xfrm>
            <a:off x="1070046" y="9400065"/>
            <a:ext cx="905669" cy="481242"/>
            <a:chOff x="0" y="0"/>
            <a:chExt cx="337350" cy="179256"/>
          </a:xfrm>
        </p:grpSpPr>
        <p:sp>
          <p:nvSpPr>
            <p:cNvPr id="7" name="Freeform 7"/>
            <p:cNvSpPr/>
            <p:nvPr/>
          </p:nvSpPr>
          <p:spPr>
            <a:xfrm>
              <a:off x="0" y="0"/>
              <a:ext cx="337350" cy="179256"/>
            </a:xfrm>
            <a:custGeom>
              <a:avLst/>
              <a:gdLst/>
              <a:ahLst/>
              <a:cxnLst/>
              <a:rect l="l" t="t" r="r" b="b"/>
              <a:pathLst>
                <a:path w="337350" h="179256">
                  <a:moveTo>
                    <a:pt x="0" y="0"/>
                  </a:moveTo>
                  <a:lnTo>
                    <a:pt x="337350" y="0"/>
                  </a:lnTo>
                  <a:lnTo>
                    <a:pt x="337350" y="179256"/>
                  </a:lnTo>
                  <a:lnTo>
                    <a:pt x="0" y="179256"/>
                  </a:lnTo>
                  <a:close/>
                </a:path>
              </a:pathLst>
            </a:custGeom>
            <a:solidFill>
              <a:srgbClr val="E8514D"/>
            </a:solidFill>
          </p:spPr>
        </p:sp>
        <p:sp>
          <p:nvSpPr>
            <p:cNvPr id="8" name="TextBox 8"/>
            <p:cNvSpPr txBox="1"/>
            <p:nvPr/>
          </p:nvSpPr>
          <p:spPr>
            <a:xfrm>
              <a:off x="0" y="19050"/>
              <a:ext cx="337350" cy="160206"/>
            </a:xfrm>
            <a:prstGeom prst="rect">
              <a:avLst/>
            </a:prstGeom>
          </p:spPr>
          <p:txBody>
            <a:bodyPr lIns="48876" tIns="48876" rIns="48876" bIns="48876" rtlCol="0" anchor="ctr"/>
            <a:lstStyle/>
            <a:p>
              <a:pPr algn="ctr">
                <a:lnSpc>
                  <a:spcPts val="1539"/>
                </a:lnSpc>
              </a:pPr>
              <a:endParaRPr/>
            </a:p>
          </p:txBody>
        </p:sp>
      </p:grpSp>
      <p:sp>
        <p:nvSpPr>
          <p:cNvPr id="10" name="TextBox 10"/>
          <p:cNvSpPr txBox="1"/>
          <p:nvPr/>
        </p:nvSpPr>
        <p:spPr>
          <a:xfrm>
            <a:off x="1131006" y="1181100"/>
            <a:ext cx="14305214" cy="2129140"/>
          </a:xfrm>
          <a:prstGeom prst="rect">
            <a:avLst/>
          </a:prstGeom>
        </p:spPr>
        <p:txBody>
          <a:bodyPr lIns="0" tIns="0" rIns="0" bIns="0" rtlCol="0" anchor="t">
            <a:spAutoFit/>
          </a:bodyPr>
          <a:lstStyle/>
          <a:p>
            <a:pPr algn="l">
              <a:lnSpc>
                <a:spcPts val="7670"/>
              </a:lnSpc>
            </a:pPr>
            <a:r>
              <a:rPr lang="en-US" sz="7670" b="1" dirty="0">
                <a:solidFill>
                  <a:srgbClr val="E8514D"/>
                </a:solidFill>
                <a:latin typeface="Futura Bold"/>
                <a:ea typeface="Futura Bold"/>
                <a:cs typeface="Futura Bold"/>
                <a:sym typeface="Futura Bold"/>
              </a:rPr>
              <a:t>Acknowledgement of Indigenous Populations</a:t>
            </a:r>
          </a:p>
        </p:txBody>
      </p:sp>
      <p:sp>
        <p:nvSpPr>
          <p:cNvPr id="11" name="TextBox 11"/>
          <p:cNvSpPr txBox="1"/>
          <p:nvPr/>
        </p:nvSpPr>
        <p:spPr>
          <a:xfrm>
            <a:off x="1100526" y="3619500"/>
            <a:ext cx="15595774" cy="5001369"/>
          </a:xfrm>
          <a:prstGeom prst="rect">
            <a:avLst/>
          </a:prstGeom>
        </p:spPr>
        <p:txBody>
          <a:bodyPr lIns="0" tIns="0" rIns="0" bIns="0" rtlCol="0" anchor="t">
            <a:spAutoFit/>
          </a:bodyPr>
          <a:lstStyle/>
          <a:p>
            <a:pPr>
              <a:lnSpc>
                <a:spcPts val="3039"/>
              </a:lnSpc>
            </a:pPr>
            <a:r>
              <a:rPr lang="en-US" sz="2533" dirty="0">
                <a:solidFill>
                  <a:srgbClr val="000000"/>
                </a:solidFill>
                <a:latin typeface="Glacial Indifference"/>
                <a:ea typeface="Glacial Indifference"/>
                <a:cs typeface="Glacial Indifference"/>
                <a:sym typeface="Glacial Indifference"/>
              </a:rPr>
              <a:t>We would like to acknowledge and </a:t>
            </a:r>
            <a:r>
              <a:rPr lang="en-US" sz="2533" dirty="0" err="1">
                <a:solidFill>
                  <a:srgbClr val="000000"/>
                </a:solidFill>
                <a:latin typeface="Glacial Indifference"/>
                <a:ea typeface="Glacial Indifference"/>
                <a:cs typeface="Glacial Indifference"/>
                <a:sym typeface="Glacial Indifference"/>
              </a:rPr>
              <a:t>honour</a:t>
            </a:r>
            <a:r>
              <a:rPr lang="en-US" sz="2533" dirty="0">
                <a:solidFill>
                  <a:srgbClr val="000000"/>
                </a:solidFill>
                <a:latin typeface="Glacial Indifference"/>
                <a:ea typeface="Glacial Indifference"/>
                <a:cs typeface="Glacial Indifference"/>
                <a:sym typeface="Glacial Indifference"/>
              </a:rPr>
              <a:t> that we hold this meeting on unceded and </a:t>
            </a:r>
            <a:r>
              <a:rPr lang="en-US" sz="2533" dirty="0" err="1">
                <a:solidFill>
                  <a:srgbClr val="000000"/>
                </a:solidFill>
                <a:latin typeface="Glacial Indifference"/>
                <a:ea typeface="Glacial Indifference"/>
                <a:cs typeface="Glacial Indifference"/>
                <a:sym typeface="Glacial Indifference"/>
              </a:rPr>
              <a:t>unsurrendered</a:t>
            </a:r>
            <a:r>
              <a:rPr lang="en-US" sz="2533" dirty="0">
                <a:solidFill>
                  <a:srgbClr val="000000"/>
                </a:solidFill>
                <a:latin typeface="Glacial Indifference"/>
                <a:ea typeface="Glacial Indifference"/>
                <a:cs typeface="Glacial Indifference"/>
                <a:sym typeface="Glacial Indifference"/>
              </a:rPr>
              <a:t> Algonquin </a:t>
            </a:r>
            <a:r>
              <a:rPr lang="en-US" sz="2533" dirty="0" err="1">
                <a:solidFill>
                  <a:srgbClr val="000000"/>
                </a:solidFill>
                <a:latin typeface="Glacial Indifference"/>
                <a:ea typeface="Glacial Indifference"/>
                <a:cs typeface="Glacial Indifference"/>
                <a:sym typeface="Glacial Indifference"/>
              </a:rPr>
              <a:t>Anishnaabeg</a:t>
            </a:r>
            <a:r>
              <a:rPr lang="en-US" sz="2533" dirty="0">
                <a:solidFill>
                  <a:srgbClr val="000000"/>
                </a:solidFill>
                <a:latin typeface="Glacial Indifference"/>
                <a:ea typeface="Glacial Indifference"/>
                <a:cs typeface="Glacial Indifference"/>
                <a:sym typeface="Glacial Indifference"/>
              </a:rPr>
              <a:t> Territory. To be present on this land is a privilege and we thank the Algonquin </a:t>
            </a:r>
            <a:r>
              <a:rPr lang="en-US" sz="2533" dirty="0" err="1">
                <a:solidFill>
                  <a:srgbClr val="000000"/>
                </a:solidFill>
                <a:latin typeface="Glacial Indifference"/>
                <a:ea typeface="Glacial Indifference"/>
                <a:cs typeface="Glacial Indifference"/>
                <a:sym typeface="Glacial Indifference"/>
              </a:rPr>
              <a:t>Anishnaabeg</a:t>
            </a:r>
            <a:r>
              <a:rPr lang="en-US" sz="2533" dirty="0">
                <a:solidFill>
                  <a:srgbClr val="000000"/>
                </a:solidFill>
                <a:latin typeface="Glacial Indifference"/>
                <a:ea typeface="Glacial Indifference"/>
                <a:cs typeface="Glacial Indifference"/>
                <a:sym typeface="Glacial Indifference"/>
              </a:rPr>
              <a:t> people for providing us with the opportunity to live, learn, work and play here. </a:t>
            </a:r>
            <a:endParaRPr lang="en-US" sz="2533" dirty="0" smtClean="0">
              <a:solidFill>
                <a:srgbClr val="000000"/>
              </a:solidFill>
              <a:latin typeface="Glacial Indifference"/>
              <a:ea typeface="Glacial Indifference"/>
              <a:cs typeface="Glacial Indifference"/>
              <a:sym typeface="Glacial Indifference"/>
            </a:endParaRPr>
          </a:p>
          <a:p>
            <a:pPr>
              <a:lnSpc>
                <a:spcPts val="3039"/>
              </a:lnSpc>
            </a:pPr>
            <a:endParaRPr lang="en-US" sz="2533" dirty="0">
              <a:solidFill>
                <a:srgbClr val="000000"/>
              </a:solidFill>
              <a:latin typeface="Glacial Indifference"/>
              <a:ea typeface="Glacial Indifference"/>
              <a:cs typeface="Glacial Indifference"/>
              <a:sym typeface="Glacial Indifference"/>
            </a:endParaRPr>
          </a:p>
          <a:p>
            <a:pPr algn="l">
              <a:lnSpc>
                <a:spcPts val="3039"/>
              </a:lnSpc>
            </a:pPr>
            <a:r>
              <a:rPr lang="en-US" sz="2533" dirty="0">
                <a:solidFill>
                  <a:srgbClr val="000000"/>
                </a:solidFill>
                <a:latin typeface="Glacial Indifference"/>
                <a:ea typeface="Glacial Indifference"/>
                <a:cs typeface="Glacial Indifference"/>
                <a:sym typeface="Glacial Indifference"/>
              </a:rPr>
              <a:t>We also recognize the diverse Indigenous peoples who may be joining us today from across Ontario, including the Haudenosaunee, Huron-</a:t>
            </a:r>
            <a:r>
              <a:rPr lang="en-US" sz="2533" dirty="0" err="1">
                <a:solidFill>
                  <a:srgbClr val="000000"/>
                </a:solidFill>
                <a:latin typeface="Glacial Indifference"/>
                <a:ea typeface="Glacial Indifference"/>
                <a:cs typeface="Glacial Indifference"/>
                <a:sym typeface="Glacial Indifference"/>
              </a:rPr>
              <a:t>Wendat</a:t>
            </a:r>
            <a:r>
              <a:rPr lang="en-US" sz="2533" dirty="0">
                <a:solidFill>
                  <a:srgbClr val="000000"/>
                </a:solidFill>
                <a:latin typeface="Glacial Indifference"/>
                <a:ea typeface="Glacial Indifference"/>
                <a:cs typeface="Glacial Indifference"/>
                <a:sym typeface="Glacial Indifference"/>
              </a:rPr>
              <a:t>, and the </a:t>
            </a:r>
            <a:r>
              <a:rPr lang="en-US" sz="2533" dirty="0" err="1">
                <a:solidFill>
                  <a:srgbClr val="000000"/>
                </a:solidFill>
                <a:latin typeface="Glacial Indifference"/>
                <a:ea typeface="Glacial Indifference"/>
                <a:cs typeface="Glacial Indifference"/>
                <a:sym typeface="Glacial Indifference"/>
              </a:rPr>
              <a:t>Mississaugas</a:t>
            </a:r>
            <a:r>
              <a:rPr lang="en-US" sz="2533" dirty="0">
                <a:solidFill>
                  <a:srgbClr val="000000"/>
                </a:solidFill>
                <a:latin typeface="Glacial Indifference"/>
                <a:ea typeface="Glacial Indifference"/>
                <a:cs typeface="Glacial Indifference"/>
                <a:sym typeface="Glacial Indifference"/>
              </a:rPr>
              <a:t> of the Credit, as well as the many other First Nations, Métis, and Inuit communities whose histories, cultures, and contributions continue to shape this land.</a:t>
            </a:r>
          </a:p>
          <a:p>
            <a:pPr algn="l">
              <a:lnSpc>
                <a:spcPts val="3039"/>
              </a:lnSpc>
            </a:pPr>
            <a:endParaRPr lang="en-US" sz="2533" dirty="0">
              <a:solidFill>
                <a:srgbClr val="000000"/>
              </a:solidFill>
              <a:latin typeface="Glacial Indifference"/>
              <a:ea typeface="Glacial Indifference"/>
              <a:cs typeface="Glacial Indifference"/>
              <a:sym typeface="Glacial Indifference"/>
            </a:endParaRPr>
          </a:p>
          <a:p>
            <a:pPr algn="l">
              <a:lnSpc>
                <a:spcPts val="3039"/>
              </a:lnSpc>
            </a:pPr>
            <a:r>
              <a:rPr lang="en-US" sz="2533" dirty="0">
                <a:solidFill>
                  <a:srgbClr val="000000"/>
                </a:solidFill>
                <a:latin typeface="Glacial Indifference"/>
                <a:ea typeface="Glacial Indifference"/>
                <a:cs typeface="Glacial Indifference"/>
                <a:sym typeface="Glacial Indifference"/>
              </a:rPr>
              <a:t>We honor their enduring connection to the land, waters, and cultures across this region, and we are grateful for their stewardship. As we come together today, we commit to learning, listening, and fostering respectful relationships with Indigenous peoples, both in Ottawa and beyond, toward a future that embraces inclusion and reconciliation.</a:t>
            </a:r>
          </a:p>
          <a:p>
            <a:pPr algn="l">
              <a:lnSpc>
                <a:spcPts val="3039"/>
              </a:lnSpc>
            </a:pPr>
            <a:endParaRPr lang="en-US" sz="2533" dirty="0">
              <a:solidFill>
                <a:srgbClr val="000000"/>
              </a:solidFill>
              <a:latin typeface="Glacial Indifference"/>
              <a:ea typeface="Glacial Indifference"/>
              <a:cs typeface="Glacial Indifference"/>
              <a:sym typeface="Glacial Indifference"/>
            </a:endParaRPr>
          </a:p>
        </p:txBody>
      </p:sp>
      <p:sp>
        <p:nvSpPr>
          <p:cNvPr id="12" name="Freeform 12"/>
          <p:cNvSpPr/>
          <p:nvPr/>
        </p:nvSpPr>
        <p:spPr>
          <a:xfrm>
            <a:off x="13651109" y="9573258"/>
            <a:ext cx="1563866" cy="463859"/>
          </a:xfrm>
          <a:custGeom>
            <a:avLst/>
            <a:gdLst/>
            <a:ahLst/>
            <a:cxnLst/>
            <a:rect l="l" t="t" r="r" b="b"/>
            <a:pathLst>
              <a:path w="1563866" h="463859">
                <a:moveTo>
                  <a:pt x="0" y="0"/>
                </a:moveTo>
                <a:lnTo>
                  <a:pt x="1563866" y="0"/>
                </a:lnTo>
                <a:lnTo>
                  <a:pt x="1563866" y="463859"/>
                </a:lnTo>
                <a:lnTo>
                  <a:pt x="0" y="463859"/>
                </a:lnTo>
                <a:lnTo>
                  <a:pt x="0" y="0"/>
                </a:lnTo>
                <a:close/>
              </a:path>
            </a:pathLst>
          </a:custGeom>
          <a:blipFill>
            <a:blip r:embed="rId3"/>
            <a:stretch>
              <a:fillRect/>
            </a:stretch>
          </a:blipFill>
        </p:spPr>
      </p:sp>
      <p:sp>
        <p:nvSpPr>
          <p:cNvPr id="13" name="Freeform 13"/>
          <p:cNvSpPr/>
          <p:nvPr/>
        </p:nvSpPr>
        <p:spPr>
          <a:xfrm>
            <a:off x="12605131" y="9511778"/>
            <a:ext cx="569728" cy="569728"/>
          </a:xfrm>
          <a:custGeom>
            <a:avLst/>
            <a:gdLst/>
            <a:ahLst/>
            <a:cxnLst/>
            <a:rect l="l" t="t" r="r" b="b"/>
            <a:pathLst>
              <a:path w="569728" h="569728">
                <a:moveTo>
                  <a:pt x="0" y="0"/>
                </a:moveTo>
                <a:lnTo>
                  <a:pt x="569728" y="0"/>
                </a:lnTo>
                <a:lnTo>
                  <a:pt x="569728" y="569728"/>
                </a:lnTo>
                <a:lnTo>
                  <a:pt x="0" y="569728"/>
                </a:lnTo>
                <a:lnTo>
                  <a:pt x="0" y="0"/>
                </a:lnTo>
                <a:close/>
              </a:path>
            </a:pathLst>
          </a:custGeom>
          <a:blipFill>
            <a:blip r:embed="rId4"/>
            <a:stretch>
              <a:fillRect/>
            </a:stretch>
          </a:blipFill>
        </p:spPr>
      </p:sp>
      <p:sp>
        <p:nvSpPr>
          <p:cNvPr id="14" name="Freeform 14"/>
          <p:cNvSpPr/>
          <p:nvPr/>
        </p:nvSpPr>
        <p:spPr>
          <a:xfrm>
            <a:off x="8569758" y="9519630"/>
            <a:ext cx="1148485" cy="646023"/>
          </a:xfrm>
          <a:custGeom>
            <a:avLst/>
            <a:gdLst/>
            <a:ahLst/>
            <a:cxnLst/>
            <a:rect l="l" t="t" r="r" b="b"/>
            <a:pathLst>
              <a:path w="1148485" h="646023">
                <a:moveTo>
                  <a:pt x="0" y="0"/>
                </a:moveTo>
                <a:lnTo>
                  <a:pt x="1148484" y="0"/>
                </a:lnTo>
                <a:lnTo>
                  <a:pt x="1148484" y="646022"/>
                </a:lnTo>
                <a:lnTo>
                  <a:pt x="0" y="646022"/>
                </a:lnTo>
                <a:lnTo>
                  <a:pt x="0" y="0"/>
                </a:lnTo>
                <a:close/>
              </a:path>
            </a:pathLst>
          </a:custGeom>
          <a:blipFill>
            <a:blip r:embed="rId5"/>
            <a:stretch>
              <a:fillRect/>
            </a:stretch>
          </a:blipFill>
        </p:spPr>
      </p:sp>
      <p:sp>
        <p:nvSpPr>
          <p:cNvPr id="15" name="Freeform 15"/>
          <p:cNvSpPr/>
          <p:nvPr/>
        </p:nvSpPr>
        <p:spPr>
          <a:xfrm>
            <a:off x="15236669" y="9555662"/>
            <a:ext cx="2022631" cy="562792"/>
          </a:xfrm>
          <a:custGeom>
            <a:avLst/>
            <a:gdLst/>
            <a:ahLst/>
            <a:cxnLst/>
            <a:rect l="l" t="t" r="r" b="b"/>
            <a:pathLst>
              <a:path w="2022631" h="562792">
                <a:moveTo>
                  <a:pt x="0" y="0"/>
                </a:moveTo>
                <a:lnTo>
                  <a:pt x="2022631" y="0"/>
                </a:lnTo>
                <a:lnTo>
                  <a:pt x="2022631" y="562793"/>
                </a:lnTo>
                <a:lnTo>
                  <a:pt x="0" y="562793"/>
                </a:lnTo>
                <a:lnTo>
                  <a:pt x="0" y="0"/>
                </a:lnTo>
                <a:close/>
              </a:path>
            </a:pathLst>
          </a:custGeom>
          <a:blipFill>
            <a:blip r:embed="rId6"/>
            <a:stretch>
              <a:fillRect t="-105783" b="-95207"/>
            </a:stretch>
          </a:blipFill>
        </p:spPr>
      </p:sp>
      <p:sp>
        <p:nvSpPr>
          <p:cNvPr id="16" name="Freeform 16"/>
          <p:cNvSpPr/>
          <p:nvPr/>
        </p:nvSpPr>
        <p:spPr>
          <a:xfrm>
            <a:off x="10063052" y="9511778"/>
            <a:ext cx="1005212" cy="606677"/>
          </a:xfrm>
          <a:custGeom>
            <a:avLst/>
            <a:gdLst/>
            <a:ahLst/>
            <a:cxnLst/>
            <a:rect l="l" t="t" r="r" b="b"/>
            <a:pathLst>
              <a:path w="1005212" h="606677">
                <a:moveTo>
                  <a:pt x="0" y="0"/>
                </a:moveTo>
                <a:lnTo>
                  <a:pt x="1005212" y="0"/>
                </a:lnTo>
                <a:lnTo>
                  <a:pt x="1005212" y="606677"/>
                </a:lnTo>
                <a:lnTo>
                  <a:pt x="0" y="606677"/>
                </a:lnTo>
                <a:lnTo>
                  <a:pt x="0" y="0"/>
                </a:lnTo>
                <a:close/>
              </a:path>
            </a:pathLst>
          </a:custGeom>
          <a:blipFill>
            <a:blip r:embed="rId7"/>
            <a:stretch>
              <a:fillRect/>
            </a:stretch>
          </a:blipFill>
        </p:spPr>
      </p:sp>
      <p:sp>
        <p:nvSpPr>
          <p:cNvPr id="17" name="Freeform 17"/>
          <p:cNvSpPr/>
          <p:nvPr/>
        </p:nvSpPr>
        <p:spPr>
          <a:xfrm>
            <a:off x="11313258" y="9491921"/>
            <a:ext cx="1044223" cy="626534"/>
          </a:xfrm>
          <a:custGeom>
            <a:avLst/>
            <a:gdLst/>
            <a:ahLst/>
            <a:cxnLst/>
            <a:rect l="l" t="t" r="r" b="b"/>
            <a:pathLst>
              <a:path w="1044223" h="626534">
                <a:moveTo>
                  <a:pt x="0" y="0"/>
                </a:moveTo>
                <a:lnTo>
                  <a:pt x="1044223" y="0"/>
                </a:lnTo>
                <a:lnTo>
                  <a:pt x="1044223" y="626534"/>
                </a:lnTo>
                <a:lnTo>
                  <a:pt x="0" y="626534"/>
                </a:lnTo>
                <a:lnTo>
                  <a:pt x="0" y="0"/>
                </a:lnTo>
                <a:close/>
              </a:path>
            </a:pathLst>
          </a:custGeom>
          <a:blipFill>
            <a:blip r:embed="rId8"/>
            <a:stretch>
              <a:fillRect/>
            </a:stretch>
          </a:blipFill>
        </p:spPr>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2F1EB"/>
        </a:solidFill>
        <a:effectLst/>
      </p:bgPr>
    </p:bg>
    <p:spTree>
      <p:nvGrpSpPr>
        <p:cNvPr id="1" name=""/>
        <p:cNvGrpSpPr/>
        <p:nvPr/>
      </p:nvGrpSpPr>
      <p:grpSpPr>
        <a:xfrm>
          <a:off x="0" y="0"/>
          <a:ext cx="0" cy="0"/>
          <a:chOff x="0" y="0"/>
          <a:chExt cx="0" cy="0"/>
        </a:xfrm>
      </p:grpSpPr>
      <p:sp>
        <p:nvSpPr>
          <p:cNvPr id="2" name="AutoShape 2"/>
          <p:cNvSpPr/>
          <p:nvPr/>
        </p:nvSpPr>
        <p:spPr>
          <a:xfrm flipV="1">
            <a:off x="1960461" y="9400065"/>
            <a:ext cx="15298839" cy="28876"/>
          </a:xfrm>
          <a:prstGeom prst="line">
            <a:avLst/>
          </a:prstGeom>
          <a:ln w="38100" cap="flat">
            <a:solidFill>
              <a:srgbClr val="E8514D"/>
            </a:solidFill>
            <a:prstDash val="solid"/>
            <a:headEnd type="none" w="sm" len="sm"/>
            <a:tailEnd type="none" w="sm" len="sm"/>
          </a:ln>
        </p:spPr>
      </p:sp>
      <p:grpSp>
        <p:nvGrpSpPr>
          <p:cNvPr id="3" name="Group 3"/>
          <p:cNvGrpSpPr/>
          <p:nvPr/>
        </p:nvGrpSpPr>
        <p:grpSpPr>
          <a:xfrm>
            <a:off x="1070046" y="9400065"/>
            <a:ext cx="905669" cy="481242"/>
            <a:chOff x="0" y="0"/>
            <a:chExt cx="337350" cy="179256"/>
          </a:xfrm>
        </p:grpSpPr>
        <p:sp>
          <p:nvSpPr>
            <p:cNvPr id="4" name="Freeform 4"/>
            <p:cNvSpPr/>
            <p:nvPr/>
          </p:nvSpPr>
          <p:spPr>
            <a:xfrm>
              <a:off x="0" y="0"/>
              <a:ext cx="337350" cy="179256"/>
            </a:xfrm>
            <a:custGeom>
              <a:avLst/>
              <a:gdLst/>
              <a:ahLst/>
              <a:cxnLst/>
              <a:rect l="l" t="t" r="r" b="b"/>
              <a:pathLst>
                <a:path w="337350" h="179256">
                  <a:moveTo>
                    <a:pt x="0" y="0"/>
                  </a:moveTo>
                  <a:lnTo>
                    <a:pt x="337350" y="0"/>
                  </a:lnTo>
                  <a:lnTo>
                    <a:pt x="337350" y="179256"/>
                  </a:lnTo>
                  <a:lnTo>
                    <a:pt x="0" y="179256"/>
                  </a:lnTo>
                  <a:close/>
                </a:path>
              </a:pathLst>
            </a:custGeom>
            <a:solidFill>
              <a:srgbClr val="E8514D"/>
            </a:solidFill>
          </p:spPr>
        </p:sp>
        <p:sp>
          <p:nvSpPr>
            <p:cNvPr id="5" name="TextBox 5"/>
            <p:cNvSpPr txBox="1"/>
            <p:nvPr/>
          </p:nvSpPr>
          <p:spPr>
            <a:xfrm>
              <a:off x="0" y="19050"/>
              <a:ext cx="337350" cy="160206"/>
            </a:xfrm>
            <a:prstGeom prst="rect">
              <a:avLst/>
            </a:prstGeom>
          </p:spPr>
          <p:txBody>
            <a:bodyPr lIns="48876" tIns="48876" rIns="48876" bIns="48876" rtlCol="0" anchor="ctr"/>
            <a:lstStyle/>
            <a:p>
              <a:pPr algn="ctr">
                <a:lnSpc>
                  <a:spcPts val="1539"/>
                </a:lnSpc>
              </a:pPr>
              <a:endParaRPr/>
            </a:p>
          </p:txBody>
        </p:sp>
      </p:grpSp>
      <p:sp>
        <p:nvSpPr>
          <p:cNvPr id="7" name="Freeform 7"/>
          <p:cNvSpPr/>
          <p:nvPr/>
        </p:nvSpPr>
        <p:spPr>
          <a:xfrm>
            <a:off x="13651109" y="9573258"/>
            <a:ext cx="1563866" cy="463859"/>
          </a:xfrm>
          <a:custGeom>
            <a:avLst/>
            <a:gdLst/>
            <a:ahLst/>
            <a:cxnLst/>
            <a:rect l="l" t="t" r="r" b="b"/>
            <a:pathLst>
              <a:path w="1563866" h="463859">
                <a:moveTo>
                  <a:pt x="0" y="0"/>
                </a:moveTo>
                <a:lnTo>
                  <a:pt x="1563866" y="0"/>
                </a:lnTo>
                <a:lnTo>
                  <a:pt x="1563866" y="463859"/>
                </a:lnTo>
                <a:lnTo>
                  <a:pt x="0" y="463859"/>
                </a:lnTo>
                <a:lnTo>
                  <a:pt x="0" y="0"/>
                </a:lnTo>
                <a:close/>
              </a:path>
            </a:pathLst>
          </a:custGeom>
          <a:blipFill>
            <a:blip r:embed="rId2"/>
            <a:stretch>
              <a:fillRect/>
            </a:stretch>
          </a:blipFill>
        </p:spPr>
      </p:sp>
      <p:sp>
        <p:nvSpPr>
          <p:cNvPr id="8" name="Freeform 8"/>
          <p:cNvSpPr/>
          <p:nvPr/>
        </p:nvSpPr>
        <p:spPr>
          <a:xfrm>
            <a:off x="12605131" y="9511778"/>
            <a:ext cx="569728" cy="569728"/>
          </a:xfrm>
          <a:custGeom>
            <a:avLst/>
            <a:gdLst/>
            <a:ahLst/>
            <a:cxnLst/>
            <a:rect l="l" t="t" r="r" b="b"/>
            <a:pathLst>
              <a:path w="569728" h="569728">
                <a:moveTo>
                  <a:pt x="0" y="0"/>
                </a:moveTo>
                <a:lnTo>
                  <a:pt x="569728" y="0"/>
                </a:lnTo>
                <a:lnTo>
                  <a:pt x="569728" y="569728"/>
                </a:lnTo>
                <a:lnTo>
                  <a:pt x="0" y="569728"/>
                </a:lnTo>
                <a:lnTo>
                  <a:pt x="0" y="0"/>
                </a:lnTo>
                <a:close/>
              </a:path>
            </a:pathLst>
          </a:custGeom>
          <a:blipFill>
            <a:blip r:embed="rId3"/>
            <a:stretch>
              <a:fillRect/>
            </a:stretch>
          </a:blipFill>
        </p:spPr>
      </p:sp>
      <p:sp>
        <p:nvSpPr>
          <p:cNvPr id="9" name="Freeform 9"/>
          <p:cNvSpPr/>
          <p:nvPr/>
        </p:nvSpPr>
        <p:spPr>
          <a:xfrm>
            <a:off x="8569758" y="9519630"/>
            <a:ext cx="1148485" cy="646023"/>
          </a:xfrm>
          <a:custGeom>
            <a:avLst/>
            <a:gdLst/>
            <a:ahLst/>
            <a:cxnLst/>
            <a:rect l="l" t="t" r="r" b="b"/>
            <a:pathLst>
              <a:path w="1148485" h="646023">
                <a:moveTo>
                  <a:pt x="0" y="0"/>
                </a:moveTo>
                <a:lnTo>
                  <a:pt x="1148484" y="0"/>
                </a:lnTo>
                <a:lnTo>
                  <a:pt x="1148484" y="646022"/>
                </a:lnTo>
                <a:lnTo>
                  <a:pt x="0" y="646022"/>
                </a:lnTo>
                <a:lnTo>
                  <a:pt x="0" y="0"/>
                </a:lnTo>
                <a:close/>
              </a:path>
            </a:pathLst>
          </a:custGeom>
          <a:blipFill>
            <a:blip r:embed="rId4"/>
            <a:stretch>
              <a:fillRect/>
            </a:stretch>
          </a:blipFill>
        </p:spPr>
      </p:sp>
      <p:sp>
        <p:nvSpPr>
          <p:cNvPr id="10" name="Freeform 10"/>
          <p:cNvSpPr/>
          <p:nvPr/>
        </p:nvSpPr>
        <p:spPr>
          <a:xfrm>
            <a:off x="15236669" y="9555662"/>
            <a:ext cx="2022631" cy="562792"/>
          </a:xfrm>
          <a:custGeom>
            <a:avLst/>
            <a:gdLst/>
            <a:ahLst/>
            <a:cxnLst/>
            <a:rect l="l" t="t" r="r" b="b"/>
            <a:pathLst>
              <a:path w="2022631" h="562792">
                <a:moveTo>
                  <a:pt x="0" y="0"/>
                </a:moveTo>
                <a:lnTo>
                  <a:pt x="2022631" y="0"/>
                </a:lnTo>
                <a:lnTo>
                  <a:pt x="2022631" y="562793"/>
                </a:lnTo>
                <a:lnTo>
                  <a:pt x="0" y="562793"/>
                </a:lnTo>
                <a:lnTo>
                  <a:pt x="0" y="0"/>
                </a:lnTo>
                <a:close/>
              </a:path>
            </a:pathLst>
          </a:custGeom>
          <a:blipFill>
            <a:blip r:embed="rId5"/>
            <a:stretch>
              <a:fillRect t="-105783" b="-95207"/>
            </a:stretch>
          </a:blipFill>
        </p:spPr>
      </p:sp>
      <p:sp>
        <p:nvSpPr>
          <p:cNvPr id="11" name="Freeform 11"/>
          <p:cNvSpPr/>
          <p:nvPr/>
        </p:nvSpPr>
        <p:spPr>
          <a:xfrm>
            <a:off x="10063052" y="9511778"/>
            <a:ext cx="1005212" cy="606677"/>
          </a:xfrm>
          <a:custGeom>
            <a:avLst/>
            <a:gdLst/>
            <a:ahLst/>
            <a:cxnLst/>
            <a:rect l="l" t="t" r="r" b="b"/>
            <a:pathLst>
              <a:path w="1005212" h="606677">
                <a:moveTo>
                  <a:pt x="0" y="0"/>
                </a:moveTo>
                <a:lnTo>
                  <a:pt x="1005212" y="0"/>
                </a:lnTo>
                <a:lnTo>
                  <a:pt x="1005212" y="606677"/>
                </a:lnTo>
                <a:lnTo>
                  <a:pt x="0" y="606677"/>
                </a:lnTo>
                <a:lnTo>
                  <a:pt x="0" y="0"/>
                </a:lnTo>
                <a:close/>
              </a:path>
            </a:pathLst>
          </a:custGeom>
          <a:blipFill>
            <a:blip r:embed="rId6"/>
            <a:stretch>
              <a:fillRect/>
            </a:stretch>
          </a:blipFill>
        </p:spPr>
      </p:sp>
      <p:sp>
        <p:nvSpPr>
          <p:cNvPr id="12" name="Freeform 12"/>
          <p:cNvSpPr/>
          <p:nvPr/>
        </p:nvSpPr>
        <p:spPr>
          <a:xfrm>
            <a:off x="11313258" y="9491921"/>
            <a:ext cx="1044223" cy="626534"/>
          </a:xfrm>
          <a:custGeom>
            <a:avLst/>
            <a:gdLst/>
            <a:ahLst/>
            <a:cxnLst/>
            <a:rect l="l" t="t" r="r" b="b"/>
            <a:pathLst>
              <a:path w="1044223" h="626534">
                <a:moveTo>
                  <a:pt x="0" y="0"/>
                </a:moveTo>
                <a:lnTo>
                  <a:pt x="1044223" y="0"/>
                </a:lnTo>
                <a:lnTo>
                  <a:pt x="1044223" y="626534"/>
                </a:lnTo>
                <a:lnTo>
                  <a:pt x="0" y="626534"/>
                </a:lnTo>
                <a:lnTo>
                  <a:pt x="0" y="0"/>
                </a:lnTo>
                <a:close/>
              </a:path>
            </a:pathLst>
          </a:custGeom>
          <a:blipFill>
            <a:blip r:embed="rId7"/>
            <a:stretch>
              <a:fillRect/>
            </a:stretch>
          </a:blipFill>
        </p:spPr>
      </p:sp>
      <p:grpSp>
        <p:nvGrpSpPr>
          <p:cNvPr id="13" name="Group 13"/>
          <p:cNvGrpSpPr/>
          <p:nvPr/>
        </p:nvGrpSpPr>
        <p:grpSpPr>
          <a:xfrm>
            <a:off x="-563304" y="3620697"/>
            <a:ext cx="20346367" cy="2026003"/>
            <a:chOff x="0" y="0"/>
            <a:chExt cx="7061638" cy="703167"/>
          </a:xfrm>
        </p:grpSpPr>
        <p:sp>
          <p:nvSpPr>
            <p:cNvPr id="14" name="Freeform 14"/>
            <p:cNvSpPr/>
            <p:nvPr/>
          </p:nvSpPr>
          <p:spPr>
            <a:xfrm>
              <a:off x="0" y="0"/>
              <a:ext cx="7061639" cy="703167"/>
            </a:xfrm>
            <a:custGeom>
              <a:avLst/>
              <a:gdLst/>
              <a:ahLst/>
              <a:cxnLst/>
              <a:rect l="l" t="t" r="r" b="b"/>
              <a:pathLst>
                <a:path w="7061639" h="703167">
                  <a:moveTo>
                    <a:pt x="0" y="0"/>
                  </a:moveTo>
                  <a:lnTo>
                    <a:pt x="7061639" y="0"/>
                  </a:lnTo>
                  <a:lnTo>
                    <a:pt x="7061639" y="703167"/>
                  </a:lnTo>
                  <a:lnTo>
                    <a:pt x="0" y="703167"/>
                  </a:lnTo>
                  <a:close/>
                </a:path>
              </a:pathLst>
            </a:custGeom>
            <a:solidFill>
              <a:srgbClr val="A2ECDF"/>
            </a:solidFill>
          </p:spPr>
        </p:sp>
        <p:sp>
          <p:nvSpPr>
            <p:cNvPr id="15" name="TextBox 15"/>
            <p:cNvSpPr txBox="1"/>
            <p:nvPr/>
          </p:nvSpPr>
          <p:spPr>
            <a:xfrm>
              <a:off x="0" y="-28575"/>
              <a:ext cx="7061638" cy="731742"/>
            </a:xfrm>
            <a:prstGeom prst="rect">
              <a:avLst/>
            </a:prstGeom>
          </p:spPr>
          <p:txBody>
            <a:bodyPr lIns="51955" tIns="51955" rIns="51955" bIns="51955" rtlCol="0" anchor="ctr"/>
            <a:lstStyle/>
            <a:p>
              <a:pPr algn="ctr">
                <a:lnSpc>
                  <a:spcPts val="2147"/>
                </a:lnSpc>
                <a:spcBef>
                  <a:spcPct val="0"/>
                </a:spcBef>
              </a:pPr>
              <a:endParaRPr/>
            </a:p>
          </p:txBody>
        </p:sp>
      </p:grpSp>
      <p:sp>
        <p:nvSpPr>
          <p:cNvPr id="16" name="TextBox 16"/>
          <p:cNvSpPr txBox="1"/>
          <p:nvPr/>
        </p:nvSpPr>
        <p:spPr>
          <a:xfrm>
            <a:off x="1756395" y="2235100"/>
            <a:ext cx="14775209" cy="820738"/>
          </a:xfrm>
          <a:prstGeom prst="rect">
            <a:avLst/>
          </a:prstGeom>
        </p:spPr>
        <p:txBody>
          <a:bodyPr lIns="0" tIns="0" rIns="0" bIns="0" rtlCol="0" anchor="t">
            <a:spAutoFit/>
          </a:bodyPr>
          <a:lstStyle/>
          <a:p>
            <a:pPr algn="ctr">
              <a:lnSpc>
                <a:spcPts val="6377"/>
              </a:lnSpc>
            </a:pPr>
            <a:r>
              <a:rPr lang="en-US" sz="6377" b="1" dirty="0" smtClean="0">
                <a:solidFill>
                  <a:srgbClr val="E8514D"/>
                </a:solidFill>
                <a:latin typeface="Futura Bold"/>
                <a:ea typeface="Futura Bold"/>
                <a:cs typeface="Futura Bold"/>
                <a:sym typeface="Futura Bold"/>
              </a:rPr>
              <a:t>INSERT IVY’S SLIDES</a:t>
            </a:r>
            <a:endParaRPr lang="en-US" sz="6377" b="1" dirty="0">
              <a:solidFill>
                <a:srgbClr val="E8514D"/>
              </a:solidFill>
              <a:latin typeface="Futura Bold"/>
              <a:ea typeface="Futura Bold"/>
              <a:cs typeface="Futura Bold"/>
              <a:sym typeface="Futura Bold"/>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2F1EB"/>
        </a:solidFill>
        <a:effectLst/>
      </p:bgPr>
    </p:bg>
    <p:spTree>
      <p:nvGrpSpPr>
        <p:cNvPr id="1" name=""/>
        <p:cNvGrpSpPr/>
        <p:nvPr/>
      </p:nvGrpSpPr>
      <p:grpSpPr>
        <a:xfrm>
          <a:off x="0" y="0"/>
          <a:ext cx="0" cy="0"/>
          <a:chOff x="0" y="0"/>
          <a:chExt cx="0" cy="0"/>
        </a:xfrm>
      </p:grpSpPr>
      <p:sp>
        <p:nvSpPr>
          <p:cNvPr id="2" name="AutoShape 2"/>
          <p:cNvSpPr/>
          <p:nvPr/>
        </p:nvSpPr>
        <p:spPr>
          <a:xfrm flipV="1">
            <a:off x="1960461" y="9400065"/>
            <a:ext cx="15298839" cy="28876"/>
          </a:xfrm>
          <a:prstGeom prst="line">
            <a:avLst/>
          </a:prstGeom>
          <a:ln w="38100" cap="flat">
            <a:solidFill>
              <a:srgbClr val="E8514D"/>
            </a:solidFill>
            <a:prstDash val="solid"/>
            <a:headEnd type="none" w="sm" len="sm"/>
            <a:tailEnd type="none" w="sm" len="sm"/>
          </a:ln>
        </p:spPr>
      </p:sp>
      <p:grpSp>
        <p:nvGrpSpPr>
          <p:cNvPr id="3" name="Group 3"/>
          <p:cNvGrpSpPr/>
          <p:nvPr/>
        </p:nvGrpSpPr>
        <p:grpSpPr>
          <a:xfrm>
            <a:off x="1070046" y="9400065"/>
            <a:ext cx="905669" cy="481242"/>
            <a:chOff x="0" y="0"/>
            <a:chExt cx="337350" cy="179256"/>
          </a:xfrm>
        </p:grpSpPr>
        <p:sp>
          <p:nvSpPr>
            <p:cNvPr id="4" name="Freeform 4"/>
            <p:cNvSpPr/>
            <p:nvPr/>
          </p:nvSpPr>
          <p:spPr>
            <a:xfrm>
              <a:off x="0" y="0"/>
              <a:ext cx="337350" cy="179256"/>
            </a:xfrm>
            <a:custGeom>
              <a:avLst/>
              <a:gdLst/>
              <a:ahLst/>
              <a:cxnLst/>
              <a:rect l="l" t="t" r="r" b="b"/>
              <a:pathLst>
                <a:path w="337350" h="179256">
                  <a:moveTo>
                    <a:pt x="0" y="0"/>
                  </a:moveTo>
                  <a:lnTo>
                    <a:pt x="337350" y="0"/>
                  </a:lnTo>
                  <a:lnTo>
                    <a:pt x="337350" y="179256"/>
                  </a:lnTo>
                  <a:lnTo>
                    <a:pt x="0" y="179256"/>
                  </a:lnTo>
                  <a:close/>
                </a:path>
              </a:pathLst>
            </a:custGeom>
            <a:solidFill>
              <a:srgbClr val="E8514D"/>
            </a:solidFill>
          </p:spPr>
        </p:sp>
        <p:sp>
          <p:nvSpPr>
            <p:cNvPr id="5" name="TextBox 5"/>
            <p:cNvSpPr txBox="1"/>
            <p:nvPr/>
          </p:nvSpPr>
          <p:spPr>
            <a:xfrm>
              <a:off x="0" y="19050"/>
              <a:ext cx="337350" cy="160206"/>
            </a:xfrm>
            <a:prstGeom prst="rect">
              <a:avLst/>
            </a:prstGeom>
          </p:spPr>
          <p:txBody>
            <a:bodyPr lIns="48876" tIns="48876" rIns="48876" bIns="48876" rtlCol="0" anchor="ctr"/>
            <a:lstStyle/>
            <a:p>
              <a:pPr algn="ctr">
                <a:lnSpc>
                  <a:spcPts val="1539"/>
                </a:lnSpc>
              </a:pPr>
              <a:endParaRPr/>
            </a:p>
          </p:txBody>
        </p:sp>
      </p:grpSp>
      <p:sp>
        <p:nvSpPr>
          <p:cNvPr id="6" name="Freeform 6"/>
          <p:cNvSpPr/>
          <p:nvPr/>
        </p:nvSpPr>
        <p:spPr>
          <a:xfrm>
            <a:off x="13651109" y="9573258"/>
            <a:ext cx="1563866" cy="463859"/>
          </a:xfrm>
          <a:custGeom>
            <a:avLst/>
            <a:gdLst/>
            <a:ahLst/>
            <a:cxnLst/>
            <a:rect l="l" t="t" r="r" b="b"/>
            <a:pathLst>
              <a:path w="1563866" h="463859">
                <a:moveTo>
                  <a:pt x="0" y="0"/>
                </a:moveTo>
                <a:lnTo>
                  <a:pt x="1563866" y="0"/>
                </a:lnTo>
                <a:lnTo>
                  <a:pt x="1563866" y="463859"/>
                </a:lnTo>
                <a:lnTo>
                  <a:pt x="0" y="463859"/>
                </a:lnTo>
                <a:lnTo>
                  <a:pt x="0" y="0"/>
                </a:lnTo>
                <a:close/>
              </a:path>
            </a:pathLst>
          </a:custGeom>
          <a:blipFill>
            <a:blip r:embed="rId2"/>
            <a:stretch>
              <a:fillRect/>
            </a:stretch>
          </a:blipFill>
        </p:spPr>
      </p:sp>
      <p:sp>
        <p:nvSpPr>
          <p:cNvPr id="7" name="Freeform 7"/>
          <p:cNvSpPr/>
          <p:nvPr/>
        </p:nvSpPr>
        <p:spPr>
          <a:xfrm>
            <a:off x="12605131" y="9511778"/>
            <a:ext cx="569728" cy="569728"/>
          </a:xfrm>
          <a:custGeom>
            <a:avLst/>
            <a:gdLst/>
            <a:ahLst/>
            <a:cxnLst/>
            <a:rect l="l" t="t" r="r" b="b"/>
            <a:pathLst>
              <a:path w="569728" h="569728">
                <a:moveTo>
                  <a:pt x="0" y="0"/>
                </a:moveTo>
                <a:lnTo>
                  <a:pt x="569728" y="0"/>
                </a:lnTo>
                <a:lnTo>
                  <a:pt x="569728" y="569728"/>
                </a:lnTo>
                <a:lnTo>
                  <a:pt x="0" y="569728"/>
                </a:lnTo>
                <a:lnTo>
                  <a:pt x="0" y="0"/>
                </a:lnTo>
                <a:close/>
              </a:path>
            </a:pathLst>
          </a:custGeom>
          <a:blipFill>
            <a:blip r:embed="rId3"/>
            <a:stretch>
              <a:fillRect/>
            </a:stretch>
          </a:blipFill>
        </p:spPr>
      </p:sp>
      <p:sp>
        <p:nvSpPr>
          <p:cNvPr id="8" name="Freeform 8"/>
          <p:cNvSpPr/>
          <p:nvPr/>
        </p:nvSpPr>
        <p:spPr>
          <a:xfrm>
            <a:off x="8569758" y="9519630"/>
            <a:ext cx="1148485" cy="646023"/>
          </a:xfrm>
          <a:custGeom>
            <a:avLst/>
            <a:gdLst/>
            <a:ahLst/>
            <a:cxnLst/>
            <a:rect l="l" t="t" r="r" b="b"/>
            <a:pathLst>
              <a:path w="1148485" h="646023">
                <a:moveTo>
                  <a:pt x="0" y="0"/>
                </a:moveTo>
                <a:lnTo>
                  <a:pt x="1148484" y="0"/>
                </a:lnTo>
                <a:lnTo>
                  <a:pt x="1148484" y="646022"/>
                </a:lnTo>
                <a:lnTo>
                  <a:pt x="0" y="646022"/>
                </a:lnTo>
                <a:lnTo>
                  <a:pt x="0" y="0"/>
                </a:lnTo>
                <a:close/>
              </a:path>
            </a:pathLst>
          </a:custGeom>
          <a:blipFill>
            <a:blip r:embed="rId4"/>
            <a:stretch>
              <a:fillRect/>
            </a:stretch>
          </a:blipFill>
        </p:spPr>
      </p:sp>
      <p:sp>
        <p:nvSpPr>
          <p:cNvPr id="9" name="Freeform 9"/>
          <p:cNvSpPr/>
          <p:nvPr/>
        </p:nvSpPr>
        <p:spPr>
          <a:xfrm>
            <a:off x="15236669" y="9555662"/>
            <a:ext cx="2022631" cy="562792"/>
          </a:xfrm>
          <a:custGeom>
            <a:avLst/>
            <a:gdLst/>
            <a:ahLst/>
            <a:cxnLst/>
            <a:rect l="l" t="t" r="r" b="b"/>
            <a:pathLst>
              <a:path w="2022631" h="562792">
                <a:moveTo>
                  <a:pt x="0" y="0"/>
                </a:moveTo>
                <a:lnTo>
                  <a:pt x="2022631" y="0"/>
                </a:lnTo>
                <a:lnTo>
                  <a:pt x="2022631" y="562793"/>
                </a:lnTo>
                <a:lnTo>
                  <a:pt x="0" y="562793"/>
                </a:lnTo>
                <a:lnTo>
                  <a:pt x="0" y="0"/>
                </a:lnTo>
                <a:close/>
              </a:path>
            </a:pathLst>
          </a:custGeom>
          <a:blipFill>
            <a:blip r:embed="rId5"/>
            <a:stretch>
              <a:fillRect t="-105783" b="-95207"/>
            </a:stretch>
          </a:blipFill>
        </p:spPr>
      </p:sp>
      <p:sp>
        <p:nvSpPr>
          <p:cNvPr id="10" name="Freeform 10"/>
          <p:cNvSpPr/>
          <p:nvPr/>
        </p:nvSpPr>
        <p:spPr>
          <a:xfrm>
            <a:off x="10063052" y="9511778"/>
            <a:ext cx="1005212" cy="606677"/>
          </a:xfrm>
          <a:custGeom>
            <a:avLst/>
            <a:gdLst/>
            <a:ahLst/>
            <a:cxnLst/>
            <a:rect l="l" t="t" r="r" b="b"/>
            <a:pathLst>
              <a:path w="1005212" h="606677">
                <a:moveTo>
                  <a:pt x="0" y="0"/>
                </a:moveTo>
                <a:lnTo>
                  <a:pt x="1005212" y="0"/>
                </a:lnTo>
                <a:lnTo>
                  <a:pt x="1005212" y="606677"/>
                </a:lnTo>
                <a:lnTo>
                  <a:pt x="0" y="606677"/>
                </a:lnTo>
                <a:lnTo>
                  <a:pt x="0" y="0"/>
                </a:lnTo>
                <a:close/>
              </a:path>
            </a:pathLst>
          </a:custGeom>
          <a:blipFill>
            <a:blip r:embed="rId6"/>
            <a:stretch>
              <a:fillRect/>
            </a:stretch>
          </a:blipFill>
        </p:spPr>
      </p:sp>
      <p:sp>
        <p:nvSpPr>
          <p:cNvPr id="11" name="Freeform 11"/>
          <p:cNvSpPr/>
          <p:nvPr/>
        </p:nvSpPr>
        <p:spPr>
          <a:xfrm>
            <a:off x="11313258" y="9491921"/>
            <a:ext cx="1044223" cy="626534"/>
          </a:xfrm>
          <a:custGeom>
            <a:avLst/>
            <a:gdLst/>
            <a:ahLst/>
            <a:cxnLst/>
            <a:rect l="l" t="t" r="r" b="b"/>
            <a:pathLst>
              <a:path w="1044223" h="626534">
                <a:moveTo>
                  <a:pt x="0" y="0"/>
                </a:moveTo>
                <a:lnTo>
                  <a:pt x="1044223" y="0"/>
                </a:lnTo>
                <a:lnTo>
                  <a:pt x="1044223" y="626534"/>
                </a:lnTo>
                <a:lnTo>
                  <a:pt x="0" y="626534"/>
                </a:lnTo>
                <a:lnTo>
                  <a:pt x="0" y="0"/>
                </a:lnTo>
                <a:close/>
              </a:path>
            </a:pathLst>
          </a:custGeom>
          <a:blipFill>
            <a:blip r:embed="rId7"/>
            <a:stretch>
              <a:fillRect/>
            </a:stretch>
          </a:blipFill>
        </p:spPr>
      </p:sp>
      <p:sp>
        <p:nvSpPr>
          <p:cNvPr id="12" name="TextBox 12"/>
          <p:cNvSpPr txBox="1"/>
          <p:nvPr/>
        </p:nvSpPr>
        <p:spPr>
          <a:xfrm>
            <a:off x="1254083" y="2900004"/>
            <a:ext cx="15608359" cy="1710453"/>
          </a:xfrm>
          <a:prstGeom prst="rect">
            <a:avLst/>
          </a:prstGeom>
        </p:spPr>
        <p:txBody>
          <a:bodyPr lIns="0" tIns="0" rIns="0" bIns="0" rtlCol="0" anchor="t">
            <a:spAutoFit/>
          </a:bodyPr>
          <a:lstStyle/>
          <a:p>
            <a:pPr algn="ctr">
              <a:lnSpc>
                <a:spcPts val="11201"/>
              </a:lnSpc>
            </a:pPr>
            <a:r>
              <a:rPr lang="en-US" sz="11201" b="1">
                <a:solidFill>
                  <a:srgbClr val="E8514D"/>
                </a:solidFill>
                <a:latin typeface="Futura Bold"/>
                <a:ea typeface="Futura Bold"/>
                <a:cs typeface="Futura Bold"/>
                <a:sym typeface="Futura Bold"/>
              </a:rPr>
              <a:t>Questions &amp; Answers</a:t>
            </a:r>
          </a:p>
        </p:txBody>
      </p:sp>
      <p:sp>
        <p:nvSpPr>
          <p:cNvPr id="13" name="TextBox 13"/>
          <p:cNvSpPr txBox="1"/>
          <p:nvPr/>
        </p:nvSpPr>
        <p:spPr>
          <a:xfrm>
            <a:off x="6605727" y="5282528"/>
            <a:ext cx="5229642" cy="410491"/>
          </a:xfrm>
          <a:prstGeom prst="rect">
            <a:avLst/>
          </a:prstGeom>
        </p:spPr>
        <p:txBody>
          <a:bodyPr lIns="0" tIns="0" rIns="0" bIns="0" rtlCol="0" anchor="t">
            <a:spAutoFit/>
          </a:bodyPr>
          <a:lstStyle/>
          <a:p>
            <a:pPr algn="ctr">
              <a:lnSpc>
                <a:spcPts val="2661"/>
              </a:lnSpc>
            </a:pPr>
            <a:r>
              <a:rPr lang="en-US" sz="2661" b="1">
                <a:solidFill>
                  <a:srgbClr val="000000"/>
                </a:solidFill>
                <a:latin typeface="Futura Bold"/>
                <a:ea typeface="Futura Bold"/>
                <a:cs typeface="Futura Bold"/>
                <a:sym typeface="Futura Bold"/>
              </a:rPr>
              <a:t>Moderators:</a:t>
            </a:r>
          </a:p>
        </p:txBody>
      </p:sp>
      <p:sp>
        <p:nvSpPr>
          <p:cNvPr id="14" name="TextBox 14"/>
          <p:cNvSpPr txBox="1"/>
          <p:nvPr/>
        </p:nvSpPr>
        <p:spPr>
          <a:xfrm>
            <a:off x="5193866" y="5998002"/>
            <a:ext cx="3091755" cy="665629"/>
          </a:xfrm>
          <a:prstGeom prst="rect">
            <a:avLst/>
          </a:prstGeom>
        </p:spPr>
        <p:txBody>
          <a:bodyPr lIns="0" tIns="0" rIns="0" bIns="0" rtlCol="0" anchor="t">
            <a:spAutoFit/>
          </a:bodyPr>
          <a:lstStyle/>
          <a:p>
            <a:pPr algn="ctr">
              <a:lnSpc>
                <a:spcPts val="2580"/>
              </a:lnSpc>
              <a:spcBef>
                <a:spcPct val="0"/>
              </a:spcBef>
            </a:pPr>
            <a:r>
              <a:rPr lang="en-US" sz="2580" i="1">
                <a:solidFill>
                  <a:srgbClr val="000000"/>
                </a:solidFill>
                <a:latin typeface="Glacial Indifference Italics"/>
                <a:ea typeface="Glacial Indifference Italics"/>
                <a:cs typeface="Glacial Indifference Italics"/>
                <a:sym typeface="Glacial Indifference Italics"/>
              </a:rPr>
              <a:t>Yacouba Traore</a:t>
            </a:r>
          </a:p>
          <a:p>
            <a:pPr algn="ctr">
              <a:lnSpc>
                <a:spcPts val="2580"/>
              </a:lnSpc>
              <a:spcBef>
                <a:spcPct val="0"/>
              </a:spcBef>
            </a:pPr>
            <a:r>
              <a:rPr lang="en-US" sz="2580" i="1">
                <a:solidFill>
                  <a:srgbClr val="000000"/>
                </a:solidFill>
                <a:latin typeface="Glacial Indifference Italics"/>
                <a:ea typeface="Glacial Indifference Italics"/>
                <a:cs typeface="Glacial Indifference Italics"/>
                <a:sym typeface="Glacial Indifference Italics"/>
              </a:rPr>
              <a:t>CEO, Carlington CHC</a:t>
            </a:r>
          </a:p>
        </p:txBody>
      </p:sp>
      <p:sp>
        <p:nvSpPr>
          <p:cNvPr id="15" name="TextBox 15"/>
          <p:cNvSpPr txBox="1"/>
          <p:nvPr/>
        </p:nvSpPr>
        <p:spPr>
          <a:xfrm>
            <a:off x="9028358" y="5998002"/>
            <a:ext cx="4622750" cy="665629"/>
          </a:xfrm>
          <a:prstGeom prst="rect">
            <a:avLst/>
          </a:prstGeom>
        </p:spPr>
        <p:txBody>
          <a:bodyPr lIns="0" tIns="0" rIns="0" bIns="0" rtlCol="0" anchor="t">
            <a:spAutoFit/>
          </a:bodyPr>
          <a:lstStyle/>
          <a:p>
            <a:pPr algn="ctr">
              <a:lnSpc>
                <a:spcPts val="2580"/>
              </a:lnSpc>
            </a:pPr>
            <a:r>
              <a:rPr lang="en-US" sz="2580" i="1">
                <a:solidFill>
                  <a:srgbClr val="000000"/>
                </a:solidFill>
                <a:latin typeface="Glacial Indifference Italics"/>
                <a:ea typeface="Glacial Indifference Italics"/>
                <a:cs typeface="Glacial Indifference Italics"/>
                <a:sym typeface="Glacial Indifference Italics"/>
              </a:rPr>
              <a:t>Tamara Chipperfield </a:t>
            </a:r>
          </a:p>
          <a:p>
            <a:pPr algn="ctr">
              <a:lnSpc>
                <a:spcPts val="2580"/>
              </a:lnSpc>
              <a:spcBef>
                <a:spcPct val="0"/>
              </a:spcBef>
            </a:pPr>
            <a:r>
              <a:rPr lang="en-US" sz="2580" i="1">
                <a:solidFill>
                  <a:srgbClr val="000000"/>
                </a:solidFill>
                <a:latin typeface="Glacial Indifference Italics"/>
                <a:ea typeface="Glacial Indifference Italics"/>
                <a:cs typeface="Glacial Indifference Italics"/>
                <a:sym typeface="Glacial Indifference Italics"/>
              </a:rPr>
              <a:t>CEO, Pinecrest Queensway CHC</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2F1EB"/>
        </a:solidFill>
        <a:effectLst/>
      </p:bgPr>
    </p:bg>
    <p:spTree>
      <p:nvGrpSpPr>
        <p:cNvPr id="1" name=""/>
        <p:cNvGrpSpPr/>
        <p:nvPr/>
      </p:nvGrpSpPr>
      <p:grpSpPr>
        <a:xfrm>
          <a:off x="0" y="0"/>
          <a:ext cx="0" cy="0"/>
          <a:chOff x="0" y="0"/>
          <a:chExt cx="0" cy="0"/>
        </a:xfrm>
      </p:grpSpPr>
      <p:sp>
        <p:nvSpPr>
          <p:cNvPr id="2" name="AutoShape 2"/>
          <p:cNvSpPr/>
          <p:nvPr/>
        </p:nvSpPr>
        <p:spPr>
          <a:xfrm flipV="1">
            <a:off x="1960461" y="9400065"/>
            <a:ext cx="15298839" cy="28876"/>
          </a:xfrm>
          <a:prstGeom prst="line">
            <a:avLst/>
          </a:prstGeom>
          <a:ln w="38100" cap="flat">
            <a:solidFill>
              <a:srgbClr val="E8514D"/>
            </a:solidFill>
            <a:prstDash val="solid"/>
            <a:headEnd type="none" w="sm" len="sm"/>
            <a:tailEnd type="none" w="sm" len="sm"/>
          </a:ln>
        </p:spPr>
      </p:sp>
      <p:grpSp>
        <p:nvGrpSpPr>
          <p:cNvPr id="3" name="Group 3"/>
          <p:cNvGrpSpPr/>
          <p:nvPr/>
        </p:nvGrpSpPr>
        <p:grpSpPr>
          <a:xfrm>
            <a:off x="1070046" y="9400065"/>
            <a:ext cx="905669" cy="481242"/>
            <a:chOff x="0" y="0"/>
            <a:chExt cx="337350" cy="179256"/>
          </a:xfrm>
        </p:grpSpPr>
        <p:sp>
          <p:nvSpPr>
            <p:cNvPr id="4" name="Freeform 4"/>
            <p:cNvSpPr/>
            <p:nvPr/>
          </p:nvSpPr>
          <p:spPr>
            <a:xfrm>
              <a:off x="0" y="0"/>
              <a:ext cx="337350" cy="179256"/>
            </a:xfrm>
            <a:custGeom>
              <a:avLst/>
              <a:gdLst/>
              <a:ahLst/>
              <a:cxnLst/>
              <a:rect l="l" t="t" r="r" b="b"/>
              <a:pathLst>
                <a:path w="337350" h="179256">
                  <a:moveTo>
                    <a:pt x="0" y="0"/>
                  </a:moveTo>
                  <a:lnTo>
                    <a:pt x="337350" y="0"/>
                  </a:lnTo>
                  <a:lnTo>
                    <a:pt x="337350" y="179256"/>
                  </a:lnTo>
                  <a:lnTo>
                    <a:pt x="0" y="179256"/>
                  </a:lnTo>
                  <a:close/>
                </a:path>
              </a:pathLst>
            </a:custGeom>
            <a:solidFill>
              <a:srgbClr val="E8514D"/>
            </a:solidFill>
          </p:spPr>
        </p:sp>
        <p:sp>
          <p:nvSpPr>
            <p:cNvPr id="5" name="TextBox 5"/>
            <p:cNvSpPr txBox="1"/>
            <p:nvPr/>
          </p:nvSpPr>
          <p:spPr>
            <a:xfrm>
              <a:off x="0" y="19050"/>
              <a:ext cx="337350" cy="160206"/>
            </a:xfrm>
            <a:prstGeom prst="rect">
              <a:avLst/>
            </a:prstGeom>
          </p:spPr>
          <p:txBody>
            <a:bodyPr lIns="48876" tIns="48876" rIns="48876" bIns="48876" rtlCol="0" anchor="ctr"/>
            <a:lstStyle/>
            <a:p>
              <a:pPr algn="ctr">
                <a:lnSpc>
                  <a:spcPts val="1539"/>
                </a:lnSpc>
              </a:pPr>
              <a:endParaRPr/>
            </a:p>
          </p:txBody>
        </p:sp>
      </p:grpSp>
      <p:sp>
        <p:nvSpPr>
          <p:cNvPr id="6" name="Freeform 6"/>
          <p:cNvSpPr/>
          <p:nvPr/>
        </p:nvSpPr>
        <p:spPr>
          <a:xfrm>
            <a:off x="13651109" y="9573258"/>
            <a:ext cx="1563866" cy="463859"/>
          </a:xfrm>
          <a:custGeom>
            <a:avLst/>
            <a:gdLst/>
            <a:ahLst/>
            <a:cxnLst/>
            <a:rect l="l" t="t" r="r" b="b"/>
            <a:pathLst>
              <a:path w="1563866" h="463859">
                <a:moveTo>
                  <a:pt x="0" y="0"/>
                </a:moveTo>
                <a:lnTo>
                  <a:pt x="1563866" y="0"/>
                </a:lnTo>
                <a:lnTo>
                  <a:pt x="1563866" y="463859"/>
                </a:lnTo>
                <a:lnTo>
                  <a:pt x="0" y="463859"/>
                </a:lnTo>
                <a:lnTo>
                  <a:pt x="0" y="0"/>
                </a:lnTo>
                <a:close/>
              </a:path>
            </a:pathLst>
          </a:custGeom>
          <a:blipFill>
            <a:blip r:embed="rId2"/>
            <a:stretch>
              <a:fillRect/>
            </a:stretch>
          </a:blipFill>
        </p:spPr>
      </p:sp>
      <p:sp>
        <p:nvSpPr>
          <p:cNvPr id="7" name="Freeform 7"/>
          <p:cNvSpPr/>
          <p:nvPr/>
        </p:nvSpPr>
        <p:spPr>
          <a:xfrm>
            <a:off x="12605131" y="9511778"/>
            <a:ext cx="569728" cy="569728"/>
          </a:xfrm>
          <a:custGeom>
            <a:avLst/>
            <a:gdLst/>
            <a:ahLst/>
            <a:cxnLst/>
            <a:rect l="l" t="t" r="r" b="b"/>
            <a:pathLst>
              <a:path w="569728" h="569728">
                <a:moveTo>
                  <a:pt x="0" y="0"/>
                </a:moveTo>
                <a:lnTo>
                  <a:pt x="569728" y="0"/>
                </a:lnTo>
                <a:lnTo>
                  <a:pt x="569728" y="569728"/>
                </a:lnTo>
                <a:lnTo>
                  <a:pt x="0" y="569728"/>
                </a:lnTo>
                <a:lnTo>
                  <a:pt x="0" y="0"/>
                </a:lnTo>
                <a:close/>
              </a:path>
            </a:pathLst>
          </a:custGeom>
          <a:blipFill>
            <a:blip r:embed="rId3"/>
            <a:stretch>
              <a:fillRect/>
            </a:stretch>
          </a:blipFill>
        </p:spPr>
      </p:sp>
      <p:sp>
        <p:nvSpPr>
          <p:cNvPr id="8" name="Freeform 8"/>
          <p:cNvSpPr/>
          <p:nvPr/>
        </p:nvSpPr>
        <p:spPr>
          <a:xfrm>
            <a:off x="8569758" y="9519630"/>
            <a:ext cx="1148485" cy="646023"/>
          </a:xfrm>
          <a:custGeom>
            <a:avLst/>
            <a:gdLst/>
            <a:ahLst/>
            <a:cxnLst/>
            <a:rect l="l" t="t" r="r" b="b"/>
            <a:pathLst>
              <a:path w="1148485" h="646023">
                <a:moveTo>
                  <a:pt x="0" y="0"/>
                </a:moveTo>
                <a:lnTo>
                  <a:pt x="1148484" y="0"/>
                </a:lnTo>
                <a:lnTo>
                  <a:pt x="1148484" y="646022"/>
                </a:lnTo>
                <a:lnTo>
                  <a:pt x="0" y="646022"/>
                </a:lnTo>
                <a:lnTo>
                  <a:pt x="0" y="0"/>
                </a:lnTo>
                <a:close/>
              </a:path>
            </a:pathLst>
          </a:custGeom>
          <a:blipFill>
            <a:blip r:embed="rId4"/>
            <a:stretch>
              <a:fillRect/>
            </a:stretch>
          </a:blipFill>
        </p:spPr>
      </p:sp>
      <p:sp>
        <p:nvSpPr>
          <p:cNvPr id="9" name="Freeform 9"/>
          <p:cNvSpPr/>
          <p:nvPr/>
        </p:nvSpPr>
        <p:spPr>
          <a:xfrm>
            <a:off x="15236669" y="9555662"/>
            <a:ext cx="2022631" cy="562792"/>
          </a:xfrm>
          <a:custGeom>
            <a:avLst/>
            <a:gdLst/>
            <a:ahLst/>
            <a:cxnLst/>
            <a:rect l="l" t="t" r="r" b="b"/>
            <a:pathLst>
              <a:path w="2022631" h="562792">
                <a:moveTo>
                  <a:pt x="0" y="0"/>
                </a:moveTo>
                <a:lnTo>
                  <a:pt x="2022631" y="0"/>
                </a:lnTo>
                <a:lnTo>
                  <a:pt x="2022631" y="562793"/>
                </a:lnTo>
                <a:lnTo>
                  <a:pt x="0" y="562793"/>
                </a:lnTo>
                <a:lnTo>
                  <a:pt x="0" y="0"/>
                </a:lnTo>
                <a:close/>
              </a:path>
            </a:pathLst>
          </a:custGeom>
          <a:blipFill>
            <a:blip r:embed="rId5"/>
            <a:stretch>
              <a:fillRect t="-105783" b="-95207"/>
            </a:stretch>
          </a:blipFill>
        </p:spPr>
      </p:sp>
      <p:sp>
        <p:nvSpPr>
          <p:cNvPr id="10" name="Freeform 10"/>
          <p:cNvSpPr/>
          <p:nvPr/>
        </p:nvSpPr>
        <p:spPr>
          <a:xfrm>
            <a:off x="10063052" y="9511778"/>
            <a:ext cx="1005212" cy="606677"/>
          </a:xfrm>
          <a:custGeom>
            <a:avLst/>
            <a:gdLst/>
            <a:ahLst/>
            <a:cxnLst/>
            <a:rect l="l" t="t" r="r" b="b"/>
            <a:pathLst>
              <a:path w="1005212" h="606677">
                <a:moveTo>
                  <a:pt x="0" y="0"/>
                </a:moveTo>
                <a:lnTo>
                  <a:pt x="1005212" y="0"/>
                </a:lnTo>
                <a:lnTo>
                  <a:pt x="1005212" y="606677"/>
                </a:lnTo>
                <a:lnTo>
                  <a:pt x="0" y="606677"/>
                </a:lnTo>
                <a:lnTo>
                  <a:pt x="0" y="0"/>
                </a:lnTo>
                <a:close/>
              </a:path>
            </a:pathLst>
          </a:custGeom>
          <a:blipFill>
            <a:blip r:embed="rId6"/>
            <a:stretch>
              <a:fillRect/>
            </a:stretch>
          </a:blipFill>
        </p:spPr>
      </p:sp>
      <p:sp>
        <p:nvSpPr>
          <p:cNvPr id="11" name="Freeform 11"/>
          <p:cNvSpPr/>
          <p:nvPr/>
        </p:nvSpPr>
        <p:spPr>
          <a:xfrm>
            <a:off x="11313258" y="9491921"/>
            <a:ext cx="1044223" cy="626534"/>
          </a:xfrm>
          <a:custGeom>
            <a:avLst/>
            <a:gdLst/>
            <a:ahLst/>
            <a:cxnLst/>
            <a:rect l="l" t="t" r="r" b="b"/>
            <a:pathLst>
              <a:path w="1044223" h="626534">
                <a:moveTo>
                  <a:pt x="0" y="0"/>
                </a:moveTo>
                <a:lnTo>
                  <a:pt x="1044223" y="0"/>
                </a:lnTo>
                <a:lnTo>
                  <a:pt x="1044223" y="626534"/>
                </a:lnTo>
                <a:lnTo>
                  <a:pt x="0" y="626534"/>
                </a:lnTo>
                <a:lnTo>
                  <a:pt x="0" y="0"/>
                </a:lnTo>
                <a:close/>
              </a:path>
            </a:pathLst>
          </a:custGeom>
          <a:blipFill>
            <a:blip r:embed="rId7"/>
            <a:stretch>
              <a:fillRect/>
            </a:stretch>
          </a:blipFill>
        </p:spPr>
      </p:sp>
      <p:sp>
        <p:nvSpPr>
          <p:cNvPr id="12" name="TextBox 12"/>
          <p:cNvSpPr txBox="1"/>
          <p:nvPr/>
        </p:nvSpPr>
        <p:spPr>
          <a:xfrm>
            <a:off x="1339820" y="3238500"/>
            <a:ext cx="15608359" cy="2872581"/>
          </a:xfrm>
          <a:prstGeom prst="rect">
            <a:avLst/>
          </a:prstGeom>
        </p:spPr>
        <p:txBody>
          <a:bodyPr lIns="0" tIns="0" rIns="0" bIns="0" rtlCol="0" anchor="t">
            <a:spAutoFit/>
          </a:bodyPr>
          <a:lstStyle/>
          <a:p>
            <a:pPr algn="ctr">
              <a:lnSpc>
                <a:spcPts val="11201"/>
              </a:lnSpc>
            </a:pPr>
            <a:r>
              <a:rPr lang="en-US" sz="11201" b="1" dirty="0" smtClean="0">
                <a:solidFill>
                  <a:srgbClr val="E8514D"/>
                </a:solidFill>
                <a:latin typeface="Futura Bold"/>
                <a:ea typeface="Futura Bold"/>
                <a:cs typeface="Futura Bold"/>
                <a:sym typeface="Futura Bold"/>
              </a:rPr>
              <a:t>Summary of </a:t>
            </a:r>
            <a:br>
              <a:rPr lang="en-US" sz="11201" b="1" dirty="0" smtClean="0">
                <a:solidFill>
                  <a:srgbClr val="E8514D"/>
                </a:solidFill>
                <a:latin typeface="Futura Bold"/>
                <a:ea typeface="Futura Bold"/>
                <a:cs typeface="Futura Bold"/>
                <a:sym typeface="Futura Bold"/>
              </a:rPr>
            </a:br>
            <a:r>
              <a:rPr lang="en-US" sz="11201" b="1" dirty="0" smtClean="0">
                <a:solidFill>
                  <a:srgbClr val="E8514D"/>
                </a:solidFill>
                <a:latin typeface="Futura Bold"/>
                <a:ea typeface="Futura Bold"/>
                <a:cs typeface="Futura Bold"/>
                <a:sym typeface="Futura Bold"/>
              </a:rPr>
              <a:t>Key Points</a:t>
            </a:r>
            <a:endParaRPr lang="en-US" sz="11201" b="1" dirty="0">
              <a:solidFill>
                <a:srgbClr val="E8514D"/>
              </a:solidFill>
              <a:latin typeface="Futura Bold"/>
              <a:ea typeface="Futura Bold"/>
              <a:cs typeface="Futura Bold"/>
              <a:sym typeface="Futura Bold"/>
            </a:endParaRPr>
          </a:p>
        </p:txBody>
      </p:sp>
    </p:spTree>
    <p:extLst>
      <p:ext uri="{BB962C8B-B14F-4D97-AF65-F5344CB8AC3E}">
        <p14:creationId xmlns:p14="http://schemas.microsoft.com/office/powerpoint/2010/main" val="4761082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5" name="Title 5"/>
          <p:cNvSpPr txBox="1">
            <a:spLocks/>
          </p:cNvSpPr>
          <p:nvPr/>
        </p:nvSpPr>
        <p:spPr>
          <a:xfrm>
            <a:off x="1257304" y="1012754"/>
            <a:ext cx="14189843" cy="1187217"/>
          </a:xfrm>
          <a:prstGeom prst="rect">
            <a:avLst/>
          </a:prstGeom>
          <a:noFill/>
          <a:ln>
            <a:noFill/>
          </a:ln>
        </p:spPr>
        <p:txBody>
          <a:bodyPr spcFirstLastPara="1" wrap="square" lIns="137138" tIns="68550" rIns="137138" bIns="6855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Avenir"/>
              <a:buNone/>
              <a:defRPr sz="4400" b="1" i="0" u="none" strike="noStrike" cap="none">
                <a:solidFill>
                  <a:srgbClr val="FF5100"/>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371600">
              <a:buClr>
                <a:srgbClr val="2C2C2C"/>
              </a:buClr>
            </a:pPr>
            <a:r>
              <a:rPr lang="en-US" sz="6600" kern="0" dirty="0"/>
              <a:t>Key Takeaways</a:t>
            </a:r>
            <a:endParaRPr lang="en-US" sz="6600" kern="0" dirty="0"/>
          </a:p>
        </p:txBody>
      </p:sp>
      <p:cxnSp>
        <p:nvCxnSpPr>
          <p:cNvPr id="7" name="Google Shape;115;p1"/>
          <p:cNvCxnSpPr/>
          <p:nvPr/>
        </p:nvCxnSpPr>
        <p:spPr>
          <a:xfrm>
            <a:off x="1430909" y="2091077"/>
            <a:ext cx="13510211" cy="22925"/>
          </a:xfrm>
          <a:prstGeom prst="straightConnector1">
            <a:avLst/>
          </a:prstGeom>
          <a:noFill/>
          <a:ln w="44450" cap="flat" cmpd="sng">
            <a:solidFill>
              <a:srgbClr val="FF5100"/>
            </a:solidFill>
            <a:prstDash val="solid"/>
            <a:miter lim="800000"/>
            <a:headEnd type="none" w="sm" len="sm"/>
            <a:tailEnd type="none" w="sm" len="sm"/>
          </a:ln>
        </p:spPr>
      </p:cxnSp>
      <p:sp>
        <p:nvSpPr>
          <p:cNvPr id="8" name="Rectangle 7"/>
          <p:cNvSpPr/>
          <p:nvPr/>
        </p:nvSpPr>
        <p:spPr>
          <a:xfrm>
            <a:off x="1430909" y="2623352"/>
            <a:ext cx="1924851" cy="319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buClr>
                <a:srgbClr val="000000"/>
              </a:buClr>
            </a:pPr>
            <a:endParaRPr lang="en-CA" sz="2100" kern="0">
              <a:solidFill>
                <a:srgbClr val="FFFFFF"/>
              </a:solidFill>
              <a:latin typeface="Arial"/>
              <a:sym typeface="Arial"/>
            </a:endParaRPr>
          </a:p>
        </p:txBody>
      </p:sp>
      <p:sp>
        <p:nvSpPr>
          <p:cNvPr id="9" name="Content Placeholder 6">
            <a:extLst>
              <a:ext uri="{FF2B5EF4-FFF2-40B4-BE49-F238E27FC236}">
                <a16:creationId xmlns:a16="http://schemas.microsoft.com/office/drawing/2014/main" id="{D98AFE82-FE35-87BF-7D7B-2A43275856A5}"/>
              </a:ext>
            </a:extLst>
          </p:cNvPr>
          <p:cNvSpPr txBox="1">
            <a:spLocks/>
          </p:cNvSpPr>
          <p:nvPr/>
        </p:nvSpPr>
        <p:spPr>
          <a:xfrm>
            <a:off x="1257303" y="2285940"/>
            <a:ext cx="17030697" cy="3913632"/>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685800" indent="-685800" defTabSz="1371600">
              <a:buClr>
                <a:srgbClr val="FF9502"/>
              </a:buClr>
              <a:buFont typeface="Arial"/>
              <a:buAutoNum type="arabicParenR"/>
            </a:pPr>
            <a:r>
              <a:rPr lang="en-CA" sz="4500" kern="0" dirty="0"/>
              <a:t>Strong </a:t>
            </a:r>
            <a:r>
              <a:rPr lang="en-CA" sz="4500" kern="0" dirty="0"/>
              <a:t>community health services benefit everyone by keeping people healthy, reducing strain on hospitals, and ensuring equitable access to care.</a:t>
            </a:r>
          </a:p>
          <a:p>
            <a:pPr marL="685800" indent="-685800" defTabSz="1371600">
              <a:buClr>
                <a:srgbClr val="FF9502"/>
              </a:buClr>
              <a:buFont typeface="Arial"/>
              <a:buAutoNum type="arabicParenR"/>
            </a:pPr>
            <a:r>
              <a:rPr lang="en-CA" sz="4500" kern="0" dirty="0"/>
              <a:t>Programs delivered by CHCs have demonstrated measurable results, such as reducing emergency visits and improving population health outcomes.</a:t>
            </a:r>
          </a:p>
          <a:p>
            <a:pPr marL="685800" indent="-685800" defTabSz="1371600">
              <a:buClr>
                <a:srgbClr val="FF9502"/>
              </a:buClr>
              <a:buFont typeface="Arial"/>
              <a:buAutoNum type="arabicParenR"/>
            </a:pPr>
            <a:r>
              <a:rPr lang="en-CA" sz="4500" kern="0" dirty="0"/>
              <a:t>CHCs are uniquely positioned to address two of Ontario Health's key priorities: </a:t>
            </a:r>
            <a:r>
              <a:rPr lang="en-CA" sz="4500" kern="0" dirty="0"/>
              <a:t>diverting </a:t>
            </a:r>
            <a:r>
              <a:rPr lang="en-CA" sz="4500" kern="0" dirty="0"/>
              <a:t>patients from emergency departments and strengthening primary care access</a:t>
            </a:r>
          </a:p>
        </p:txBody>
      </p:sp>
    </p:spTree>
    <p:extLst>
      <p:ext uri="{BB962C8B-B14F-4D97-AF65-F5344CB8AC3E}">
        <p14:creationId xmlns:p14="http://schemas.microsoft.com/office/powerpoint/2010/main" val="4244744598"/>
      </p:ext>
    </p:extLst>
  </p:cSld>
  <p:clrMapOvr>
    <a:masterClrMapping/>
  </p:clrMapOvr>
  <p:transition spd="slow">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5" name="Title 5"/>
          <p:cNvSpPr txBox="1">
            <a:spLocks/>
          </p:cNvSpPr>
          <p:nvPr/>
        </p:nvSpPr>
        <p:spPr>
          <a:xfrm>
            <a:off x="1257304" y="1098723"/>
            <a:ext cx="16227269" cy="1187217"/>
          </a:xfrm>
          <a:prstGeom prst="rect">
            <a:avLst/>
          </a:prstGeom>
          <a:noFill/>
          <a:ln>
            <a:noFill/>
          </a:ln>
        </p:spPr>
        <p:txBody>
          <a:bodyPr spcFirstLastPara="1" wrap="square" lIns="137138" tIns="68550" rIns="137138" bIns="6855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Avenir"/>
              <a:buNone/>
              <a:defRPr sz="4400" b="1" i="0" u="none" strike="noStrike" cap="none">
                <a:solidFill>
                  <a:srgbClr val="FF5100"/>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371600">
              <a:buClr>
                <a:srgbClr val="2C2C2C"/>
              </a:buClr>
            </a:pPr>
            <a:r>
              <a:rPr lang="en-US" sz="6600" kern="0" dirty="0"/>
              <a:t>Fact Sheets and Additional Information</a:t>
            </a:r>
            <a:endParaRPr lang="en-US" sz="6600" kern="0" dirty="0"/>
          </a:p>
        </p:txBody>
      </p:sp>
      <p:cxnSp>
        <p:nvCxnSpPr>
          <p:cNvPr id="7" name="Google Shape;115;p1"/>
          <p:cNvCxnSpPr/>
          <p:nvPr/>
        </p:nvCxnSpPr>
        <p:spPr>
          <a:xfrm>
            <a:off x="1430909" y="2091077"/>
            <a:ext cx="13510211" cy="22925"/>
          </a:xfrm>
          <a:prstGeom prst="straightConnector1">
            <a:avLst/>
          </a:prstGeom>
          <a:noFill/>
          <a:ln w="44450" cap="flat" cmpd="sng">
            <a:solidFill>
              <a:srgbClr val="FF5100"/>
            </a:solidFill>
            <a:prstDash val="solid"/>
            <a:miter lim="800000"/>
            <a:headEnd type="none" w="sm" len="sm"/>
            <a:tailEnd type="none" w="sm" len="sm"/>
          </a:ln>
        </p:spPr>
      </p:cxnSp>
      <p:sp>
        <p:nvSpPr>
          <p:cNvPr id="8" name="Rectangle 7"/>
          <p:cNvSpPr/>
          <p:nvPr/>
        </p:nvSpPr>
        <p:spPr>
          <a:xfrm>
            <a:off x="1430909" y="2623352"/>
            <a:ext cx="1924851" cy="319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buClr>
                <a:srgbClr val="000000"/>
              </a:buClr>
            </a:pPr>
            <a:endParaRPr lang="en-CA" sz="2100" kern="0">
              <a:solidFill>
                <a:srgbClr val="FFFFFF"/>
              </a:solidFill>
              <a:latin typeface="Arial"/>
              <a:sym typeface="Arial"/>
            </a:endParaRPr>
          </a:p>
        </p:txBody>
      </p:sp>
      <p:sp>
        <p:nvSpPr>
          <p:cNvPr id="10" name="Content Placeholder 6">
            <a:extLst>
              <a:ext uri="{FF2B5EF4-FFF2-40B4-BE49-F238E27FC236}">
                <a16:creationId xmlns:a16="http://schemas.microsoft.com/office/drawing/2014/main" id="{D98AFE82-FE35-87BF-7D7B-2A43275856A5}"/>
              </a:ext>
            </a:extLst>
          </p:cNvPr>
          <p:cNvSpPr txBox="1">
            <a:spLocks/>
          </p:cNvSpPr>
          <p:nvPr/>
        </p:nvSpPr>
        <p:spPr>
          <a:xfrm>
            <a:off x="1257303" y="2285940"/>
            <a:ext cx="9875295" cy="3913632"/>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685800" indent="-685800" defTabSz="1371600">
              <a:buFont typeface="Arial" panose="020B0604020202020204" pitchFamily="34" charset="0"/>
              <a:buChar char="•"/>
            </a:pPr>
            <a:r>
              <a:rPr lang="en-US" sz="4800" kern="0" dirty="0">
                <a:hlinkClick r:id="rId3"/>
              </a:rPr>
              <a:t>The Model of Health and Wellbeing Works (the evidence) </a:t>
            </a:r>
            <a:endParaRPr lang="en-US" sz="4800" kern="0" dirty="0"/>
          </a:p>
          <a:p>
            <a:pPr marL="685800" indent="-685800" defTabSz="1371600">
              <a:buFont typeface="Arial" panose="020B0604020202020204" pitchFamily="34" charset="0"/>
              <a:buChar char="•"/>
            </a:pPr>
            <a:r>
              <a:rPr lang="en-US" sz="4800" kern="0" dirty="0">
                <a:hlinkClick r:id="rId4"/>
              </a:rPr>
              <a:t>What </a:t>
            </a:r>
            <a:r>
              <a:rPr lang="en-US" sz="4800" kern="0" dirty="0">
                <a:hlinkClick r:id="rId4"/>
              </a:rPr>
              <a:t>CHCs do and Who’s on the </a:t>
            </a:r>
            <a:r>
              <a:rPr lang="en-US" sz="4800" kern="0" dirty="0">
                <a:hlinkClick r:id="rId4"/>
              </a:rPr>
              <a:t>Team</a:t>
            </a:r>
            <a:endParaRPr lang="en-US" sz="4800" kern="0" dirty="0"/>
          </a:p>
          <a:p>
            <a:pPr marL="685800" indent="-685800" defTabSz="1371600">
              <a:buFont typeface="Arial" panose="020B0604020202020204" pitchFamily="34" charset="0"/>
              <a:buChar char="•"/>
            </a:pPr>
            <a:r>
              <a:rPr lang="en-US" sz="4800" kern="0" dirty="0">
                <a:hlinkClick r:id="rId5"/>
              </a:rPr>
              <a:t>Ministry </a:t>
            </a:r>
            <a:r>
              <a:rPr lang="en-US" sz="4800" kern="0" dirty="0">
                <a:hlinkClick r:id="rId5"/>
              </a:rPr>
              <a:t>response </a:t>
            </a:r>
            <a:r>
              <a:rPr lang="en-US" sz="4800" kern="0" dirty="0"/>
              <a:t>and progress on CHC AG recommendations </a:t>
            </a:r>
          </a:p>
        </p:txBody>
      </p:sp>
      <p:pic>
        <p:nvPicPr>
          <p:cNvPr id="11" name="Picture 10" descr="Hands holding heart">
            <a:extLst>
              <a:ext uri="{FF2B5EF4-FFF2-40B4-BE49-F238E27FC236}">
                <a16:creationId xmlns:a16="http://schemas.microsoft.com/office/drawing/2014/main" id="{BE4D08BD-0094-F54F-8AAD-842C5FC8E9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50431" y="5233385"/>
            <a:ext cx="7072475" cy="4720877"/>
          </a:xfrm>
          <a:prstGeom prst="rect">
            <a:avLst/>
          </a:prstGeom>
          <a:noFill/>
        </p:spPr>
      </p:pic>
      <p:grpSp>
        <p:nvGrpSpPr>
          <p:cNvPr id="9" name="Group 15"/>
          <p:cNvGrpSpPr/>
          <p:nvPr/>
        </p:nvGrpSpPr>
        <p:grpSpPr>
          <a:xfrm>
            <a:off x="1828800" y="7619541"/>
            <a:ext cx="3750691" cy="1741475"/>
            <a:chOff x="0" y="0"/>
            <a:chExt cx="1017375" cy="604416"/>
          </a:xfrm>
        </p:grpSpPr>
        <p:sp>
          <p:nvSpPr>
            <p:cNvPr id="12" name="Freeform 16"/>
            <p:cNvSpPr/>
            <p:nvPr/>
          </p:nvSpPr>
          <p:spPr>
            <a:xfrm>
              <a:off x="0" y="0"/>
              <a:ext cx="1017375" cy="604416"/>
            </a:xfrm>
            <a:custGeom>
              <a:avLst/>
              <a:gdLst/>
              <a:ahLst/>
              <a:cxnLst/>
              <a:rect l="l" t="t" r="r" b="b"/>
              <a:pathLst>
                <a:path w="1017375" h="604416">
                  <a:moveTo>
                    <a:pt x="0" y="0"/>
                  </a:moveTo>
                  <a:lnTo>
                    <a:pt x="1017375" y="0"/>
                  </a:lnTo>
                  <a:lnTo>
                    <a:pt x="1017375" y="604416"/>
                  </a:lnTo>
                  <a:lnTo>
                    <a:pt x="0" y="604416"/>
                  </a:lnTo>
                  <a:close/>
                </a:path>
              </a:pathLst>
            </a:custGeom>
            <a:solidFill>
              <a:srgbClr val="E7E7E7"/>
            </a:solidFill>
          </p:spPr>
        </p:sp>
        <p:sp>
          <p:nvSpPr>
            <p:cNvPr id="13" name="TextBox 17"/>
            <p:cNvSpPr txBox="1"/>
            <p:nvPr/>
          </p:nvSpPr>
          <p:spPr>
            <a:xfrm>
              <a:off x="0" y="-28575"/>
              <a:ext cx="1017375" cy="632991"/>
            </a:xfrm>
            <a:prstGeom prst="rect">
              <a:avLst/>
            </a:prstGeom>
          </p:spPr>
          <p:txBody>
            <a:bodyPr lIns="51955" tIns="51955" rIns="51955" bIns="51955" rtlCol="0" anchor="ctr"/>
            <a:lstStyle/>
            <a:p>
              <a:pPr marL="0" marR="0" lvl="0" indent="0" algn="ctr" defTabSz="914400" eaLnBrk="1" fontAlgn="auto" latinLnBrk="0" hangingPunct="1">
                <a:lnSpc>
                  <a:spcPts val="2147"/>
                </a:lnSpc>
                <a:spcBef>
                  <a:spcPct val="0"/>
                </a:spcBef>
                <a:spcAft>
                  <a:spcPts val="0"/>
                </a:spcAft>
                <a:buClrTx/>
                <a:buSzTx/>
                <a:buFontTx/>
                <a:buNone/>
                <a:tabLst/>
                <a:defRPr/>
              </a:pPr>
              <a:endParaRPr kumimoji="0" sz="1800" b="0" i="0" u="none" strike="noStrike" kern="0" cap="none" spc="0" normalizeH="0" baseline="0" noProof="0" smtClean="0">
                <a:ln>
                  <a:noFill/>
                </a:ln>
                <a:solidFill>
                  <a:srgbClr val="2C2C2C"/>
                </a:solidFill>
                <a:effectLst/>
                <a:uLnTx/>
                <a:uFillTx/>
              </a:endParaRPr>
            </a:p>
          </p:txBody>
        </p:sp>
      </p:grpSp>
      <p:sp>
        <p:nvSpPr>
          <p:cNvPr id="14" name="Freeform 18"/>
          <p:cNvSpPr/>
          <p:nvPr/>
        </p:nvSpPr>
        <p:spPr>
          <a:xfrm>
            <a:off x="4120589" y="7386789"/>
            <a:ext cx="1531246" cy="656522"/>
          </a:xfrm>
          <a:custGeom>
            <a:avLst/>
            <a:gdLst/>
            <a:ahLst/>
            <a:cxnLst/>
            <a:rect l="l" t="t" r="r" b="b"/>
            <a:pathLst>
              <a:path w="1531246" h="656522">
                <a:moveTo>
                  <a:pt x="0" y="0"/>
                </a:moveTo>
                <a:lnTo>
                  <a:pt x="1531246" y="0"/>
                </a:lnTo>
                <a:lnTo>
                  <a:pt x="1531246" y="656522"/>
                </a:lnTo>
                <a:lnTo>
                  <a:pt x="0" y="656522"/>
                </a:lnTo>
                <a:lnTo>
                  <a:pt x="0" y="0"/>
                </a:lnTo>
                <a:close/>
              </a:path>
            </a:pathLst>
          </a:custGeom>
          <a:blipFill>
            <a:blip r:embed="rId7">
              <a:extLst>
                <a:ext uri="{96DAC541-7B7A-43D3-8B79-37D633B846F1}">
                  <asvg:svgBlip xmlns:asvg="http://schemas.microsoft.com/office/drawing/2016/SVG/main" xmlns="" r:embed="rId10"/>
                </a:ext>
              </a:extLst>
            </a:blip>
            <a:stretch>
              <a:fillRect/>
            </a:stretch>
          </a:blipFill>
        </p:spPr>
      </p:sp>
      <p:sp>
        <p:nvSpPr>
          <p:cNvPr id="15" name="TextBox 24"/>
          <p:cNvSpPr txBox="1"/>
          <p:nvPr/>
        </p:nvSpPr>
        <p:spPr>
          <a:xfrm>
            <a:off x="2262944" y="8215683"/>
            <a:ext cx="2958754" cy="718145"/>
          </a:xfrm>
          <a:prstGeom prst="rect">
            <a:avLst/>
          </a:prstGeom>
        </p:spPr>
        <p:txBody>
          <a:bodyPr lIns="0" tIns="0" rIns="0" bIns="0" rtlCol="0" anchor="t">
            <a:spAutoFit/>
          </a:bodyPr>
          <a:lstStyle/>
          <a:p>
            <a:pPr algn="r">
              <a:lnSpc>
                <a:spcPts val="2822"/>
              </a:lnSpc>
            </a:pPr>
            <a:r>
              <a:rPr lang="en-US" sz="2015" i="1" dirty="0" smtClean="0">
                <a:solidFill>
                  <a:srgbClr val="000000"/>
                </a:solidFill>
                <a:latin typeface="Lato Italics"/>
                <a:ea typeface="Lato Italics"/>
                <a:cs typeface="Lato Italics"/>
                <a:sym typeface="Lato Italics"/>
              </a:rPr>
              <a:t>What did you learn from today’s webinar??</a:t>
            </a:r>
            <a:endParaRPr lang="en-US" sz="2015" i="1" dirty="0">
              <a:solidFill>
                <a:srgbClr val="000000"/>
              </a:solidFill>
              <a:latin typeface="Lato Italics"/>
              <a:ea typeface="Lato Italics"/>
              <a:cs typeface="Lato Italics"/>
              <a:sym typeface="Lato Italics"/>
            </a:endParaRPr>
          </a:p>
        </p:txBody>
      </p:sp>
    </p:spTree>
    <p:extLst>
      <p:ext uri="{BB962C8B-B14F-4D97-AF65-F5344CB8AC3E}">
        <p14:creationId xmlns:p14="http://schemas.microsoft.com/office/powerpoint/2010/main" val="195419341"/>
      </p:ext>
    </p:extLst>
  </p:cSld>
  <p:clrMapOvr>
    <a:masterClrMapping/>
  </p:clrMapOvr>
  <p:transition spd="slow">
    <p:pu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2F1EB"/>
        </a:solidFill>
        <a:effectLst/>
      </p:bgPr>
    </p:bg>
    <p:spTree>
      <p:nvGrpSpPr>
        <p:cNvPr id="1" name=""/>
        <p:cNvGrpSpPr/>
        <p:nvPr/>
      </p:nvGrpSpPr>
      <p:grpSpPr>
        <a:xfrm>
          <a:off x="0" y="0"/>
          <a:ext cx="0" cy="0"/>
          <a:chOff x="0" y="0"/>
          <a:chExt cx="0" cy="0"/>
        </a:xfrm>
      </p:grpSpPr>
      <p:sp>
        <p:nvSpPr>
          <p:cNvPr id="2" name="AutoShape 2"/>
          <p:cNvSpPr/>
          <p:nvPr/>
        </p:nvSpPr>
        <p:spPr>
          <a:xfrm flipV="1">
            <a:off x="1960461" y="9400065"/>
            <a:ext cx="15298839" cy="28876"/>
          </a:xfrm>
          <a:prstGeom prst="line">
            <a:avLst/>
          </a:prstGeom>
          <a:ln w="38100" cap="flat">
            <a:solidFill>
              <a:srgbClr val="E8514D"/>
            </a:solidFill>
            <a:prstDash val="solid"/>
            <a:headEnd type="none" w="sm" len="sm"/>
            <a:tailEnd type="none" w="sm" len="sm"/>
          </a:ln>
        </p:spPr>
      </p:sp>
      <p:grpSp>
        <p:nvGrpSpPr>
          <p:cNvPr id="3" name="Group 3"/>
          <p:cNvGrpSpPr/>
          <p:nvPr/>
        </p:nvGrpSpPr>
        <p:grpSpPr>
          <a:xfrm>
            <a:off x="1070046" y="9400065"/>
            <a:ext cx="905669" cy="481242"/>
            <a:chOff x="0" y="0"/>
            <a:chExt cx="337350" cy="179256"/>
          </a:xfrm>
        </p:grpSpPr>
        <p:sp>
          <p:nvSpPr>
            <p:cNvPr id="4" name="Freeform 4"/>
            <p:cNvSpPr/>
            <p:nvPr/>
          </p:nvSpPr>
          <p:spPr>
            <a:xfrm>
              <a:off x="0" y="0"/>
              <a:ext cx="337350" cy="179256"/>
            </a:xfrm>
            <a:custGeom>
              <a:avLst/>
              <a:gdLst/>
              <a:ahLst/>
              <a:cxnLst/>
              <a:rect l="l" t="t" r="r" b="b"/>
              <a:pathLst>
                <a:path w="337350" h="179256">
                  <a:moveTo>
                    <a:pt x="0" y="0"/>
                  </a:moveTo>
                  <a:lnTo>
                    <a:pt x="337350" y="0"/>
                  </a:lnTo>
                  <a:lnTo>
                    <a:pt x="337350" y="179256"/>
                  </a:lnTo>
                  <a:lnTo>
                    <a:pt x="0" y="179256"/>
                  </a:lnTo>
                  <a:close/>
                </a:path>
              </a:pathLst>
            </a:custGeom>
            <a:solidFill>
              <a:srgbClr val="E8514D"/>
            </a:solidFill>
          </p:spPr>
        </p:sp>
        <p:sp>
          <p:nvSpPr>
            <p:cNvPr id="5" name="TextBox 5"/>
            <p:cNvSpPr txBox="1"/>
            <p:nvPr/>
          </p:nvSpPr>
          <p:spPr>
            <a:xfrm>
              <a:off x="0" y="19050"/>
              <a:ext cx="337350" cy="160206"/>
            </a:xfrm>
            <a:prstGeom prst="rect">
              <a:avLst/>
            </a:prstGeom>
          </p:spPr>
          <p:txBody>
            <a:bodyPr lIns="48876" tIns="48876" rIns="48876" bIns="48876" rtlCol="0" anchor="ctr"/>
            <a:lstStyle/>
            <a:p>
              <a:pPr algn="ctr">
                <a:lnSpc>
                  <a:spcPts val="1539"/>
                </a:lnSpc>
              </a:pPr>
              <a:endParaRPr/>
            </a:p>
          </p:txBody>
        </p:sp>
      </p:grpSp>
      <p:sp>
        <p:nvSpPr>
          <p:cNvPr id="6" name="TextBox 6"/>
          <p:cNvSpPr txBox="1"/>
          <p:nvPr/>
        </p:nvSpPr>
        <p:spPr>
          <a:xfrm>
            <a:off x="1953022" y="2138587"/>
            <a:ext cx="8689651" cy="1436291"/>
          </a:xfrm>
          <a:prstGeom prst="rect">
            <a:avLst/>
          </a:prstGeom>
        </p:spPr>
        <p:txBody>
          <a:bodyPr wrap="square" lIns="0" tIns="0" rIns="0" bIns="0" rtlCol="0" anchor="t">
            <a:spAutoFit/>
          </a:bodyPr>
          <a:lstStyle/>
          <a:p>
            <a:pPr algn="ctr">
              <a:lnSpc>
                <a:spcPts val="11201"/>
              </a:lnSpc>
            </a:pPr>
            <a:r>
              <a:rPr lang="en-US" sz="9600" b="1" dirty="0" smtClean="0">
                <a:solidFill>
                  <a:srgbClr val="E8514D"/>
                </a:solidFill>
                <a:latin typeface="Futura Bold"/>
                <a:ea typeface="Futura Bold"/>
                <a:cs typeface="Futura Bold"/>
                <a:sym typeface="Futura Bold"/>
              </a:rPr>
              <a:t>Thank you!</a:t>
            </a:r>
          </a:p>
        </p:txBody>
      </p:sp>
      <p:sp>
        <p:nvSpPr>
          <p:cNvPr id="7" name="Freeform 7"/>
          <p:cNvSpPr/>
          <p:nvPr/>
        </p:nvSpPr>
        <p:spPr>
          <a:xfrm>
            <a:off x="10642674" y="6861022"/>
            <a:ext cx="2166847" cy="642709"/>
          </a:xfrm>
          <a:custGeom>
            <a:avLst/>
            <a:gdLst/>
            <a:ahLst/>
            <a:cxnLst/>
            <a:rect l="l" t="t" r="r" b="b"/>
            <a:pathLst>
              <a:path w="2166847" h="642709">
                <a:moveTo>
                  <a:pt x="0" y="0"/>
                </a:moveTo>
                <a:lnTo>
                  <a:pt x="2166847" y="0"/>
                </a:lnTo>
                <a:lnTo>
                  <a:pt x="2166847" y="642709"/>
                </a:lnTo>
                <a:lnTo>
                  <a:pt x="0" y="642709"/>
                </a:lnTo>
                <a:lnTo>
                  <a:pt x="0" y="0"/>
                </a:lnTo>
                <a:close/>
              </a:path>
            </a:pathLst>
          </a:custGeom>
          <a:blipFill>
            <a:blip r:embed="rId2"/>
            <a:stretch>
              <a:fillRect/>
            </a:stretch>
          </a:blipFill>
        </p:spPr>
      </p:sp>
      <p:sp>
        <p:nvSpPr>
          <p:cNvPr id="8" name="Freeform 8"/>
          <p:cNvSpPr/>
          <p:nvPr/>
        </p:nvSpPr>
        <p:spPr>
          <a:xfrm>
            <a:off x="9193398" y="6775836"/>
            <a:ext cx="789398" cy="789398"/>
          </a:xfrm>
          <a:custGeom>
            <a:avLst/>
            <a:gdLst/>
            <a:ahLst/>
            <a:cxnLst/>
            <a:rect l="l" t="t" r="r" b="b"/>
            <a:pathLst>
              <a:path w="789398" h="789398">
                <a:moveTo>
                  <a:pt x="0" y="0"/>
                </a:moveTo>
                <a:lnTo>
                  <a:pt x="789398" y="0"/>
                </a:lnTo>
                <a:lnTo>
                  <a:pt x="789398" y="789399"/>
                </a:lnTo>
                <a:lnTo>
                  <a:pt x="0" y="789399"/>
                </a:lnTo>
                <a:lnTo>
                  <a:pt x="0" y="0"/>
                </a:lnTo>
                <a:close/>
              </a:path>
            </a:pathLst>
          </a:custGeom>
          <a:blipFill>
            <a:blip r:embed="rId3"/>
            <a:stretch>
              <a:fillRect/>
            </a:stretch>
          </a:blipFill>
        </p:spPr>
      </p:sp>
      <p:sp>
        <p:nvSpPr>
          <p:cNvPr id="9" name="Freeform 9"/>
          <p:cNvSpPr/>
          <p:nvPr/>
        </p:nvSpPr>
        <p:spPr>
          <a:xfrm>
            <a:off x="3602104" y="6786715"/>
            <a:ext cx="1591307" cy="895110"/>
          </a:xfrm>
          <a:custGeom>
            <a:avLst/>
            <a:gdLst/>
            <a:ahLst/>
            <a:cxnLst/>
            <a:rect l="l" t="t" r="r" b="b"/>
            <a:pathLst>
              <a:path w="1591307" h="895110">
                <a:moveTo>
                  <a:pt x="0" y="0"/>
                </a:moveTo>
                <a:lnTo>
                  <a:pt x="1591306" y="0"/>
                </a:lnTo>
                <a:lnTo>
                  <a:pt x="1591306" y="895110"/>
                </a:lnTo>
                <a:lnTo>
                  <a:pt x="0" y="895110"/>
                </a:lnTo>
                <a:lnTo>
                  <a:pt x="0" y="0"/>
                </a:lnTo>
                <a:close/>
              </a:path>
            </a:pathLst>
          </a:custGeom>
          <a:blipFill>
            <a:blip r:embed="rId4"/>
            <a:stretch>
              <a:fillRect/>
            </a:stretch>
          </a:blipFill>
        </p:spPr>
      </p:sp>
      <p:sp>
        <p:nvSpPr>
          <p:cNvPr id="10" name="Freeform 10"/>
          <p:cNvSpPr/>
          <p:nvPr/>
        </p:nvSpPr>
        <p:spPr>
          <a:xfrm>
            <a:off x="12839580" y="6836641"/>
            <a:ext cx="2802498" cy="779789"/>
          </a:xfrm>
          <a:custGeom>
            <a:avLst/>
            <a:gdLst/>
            <a:ahLst/>
            <a:cxnLst/>
            <a:rect l="l" t="t" r="r" b="b"/>
            <a:pathLst>
              <a:path w="2802498" h="779789">
                <a:moveTo>
                  <a:pt x="0" y="0"/>
                </a:moveTo>
                <a:lnTo>
                  <a:pt x="2802498" y="0"/>
                </a:lnTo>
                <a:lnTo>
                  <a:pt x="2802498" y="779789"/>
                </a:lnTo>
                <a:lnTo>
                  <a:pt x="0" y="779789"/>
                </a:lnTo>
                <a:lnTo>
                  <a:pt x="0" y="0"/>
                </a:lnTo>
                <a:close/>
              </a:path>
            </a:pathLst>
          </a:custGeom>
          <a:blipFill>
            <a:blip r:embed="rId5"/>
            <a:stretch>
              <a:fillRect t="-105783" b="-95207"/>
            </a:stretch>
          </a:blipFill>
        </p:spPr>
      </p:sp>
      <p:sp>
        <p:nvSpPr>
          <p:cNvPr id="11" name="Freeform 11"/>
          <p:cNvSpPr/>
          <p:nvPr/>
        </p:nvSpPr>
        <p:spPr>
          <a:xfrm>
            <a:off x="5671168" y="6775836"/>
            <a:ext cx="1392792" cy="840593"/>
          </a:xfrm>
          <a:custGeom>
            <a:avLst/>
            <a:gdLst/>
            <a:ahLst/>
            <a:cxnLst/>
            <a:rect l="l" t="t" r="r" b="b"/>
            <a:pathLst>
              <a:path w="1392792" h="840593">
                <a:moveTo>
                  <a:pt x="0" y="0"/>
                </a:moveTo>
                <a:lnTo>
                  <a:pt x="1392792" y="0"/>
                </a:lnTo>
                <a:lnTo>
                  <a:pt x="1392792" y="840594"/>
                </a:lnTo>
                <a:lnTo>
                  <a:pt x="0" y="840594"/>
                </a:lnTo>
                <a:lnTo>
                  <a:pt x="0" y="0"/>
                </a:lnTo>
                <a:close/>
              </a:path>
            </a:pathLst>
          </a:custGeom>
          <a:blipFill>
            <a:blip r:embed="rId6"/>
            <a:stretch>
              <a:fillRect/>
            </a:stretch>
          </a:blipFill>
        </p:spPr>
      </p:sp>
      <p:sp>
        <p:nvSpPr>
          <p:cNvPr id="12" name="Freeform 12"/>
          <p:cNvSpPr/>
          <p:nvPr/>
        </p:nvSpPr>
        <p:spPr>
          <a:xfrm>
            <a:off x="7403417" y="6748323"/>
            <a:ext cx="1446844" cy="868107"/>
          </a:xfrm>
          <a:custGeom>
            <a:avLst/>
            <a:gdLst/>
            <a:ahLst/>
            <a:cxnLst/>
            <a:rect l="l" t="t" r="r" b="b"/>
            <a:pathLst>
              <a:path w="1446844" h="868107">
                <a:moveTo>
                  <a:pt x="0" y="0"/>
                </a:moveTo>
                <a:lnTo>
                  <a:pt x="1446844" y="0"/>
                </a:lnTo>
                <a:lnTo>
                  <a:pt x="1446844" y="868107"/>
                </a:lnTo>
                <a:lnTo>
                  <a:pt x="0" y="868107"/>
                </a:lnTo>
                <a:lnTo>
                  <a:pt x="0" y="0"/>
                </a:lnTo>
                <a:close/>
              </a:path>
            </a:pathLst>
          </a:custGeom>
          <a:blipFill>
            <a:blip r:embed="rId7"/>
            <a:stretch>
              <a:fillRect/>
            </a:stretch>
          </a:blipFill>
        </p:spPr>
      </p:sp>
      <p:sp>
        <p:nvSpPr>
          <p:cNvPr id="13" name="Rectangle 12"/>
          <p:cNvSpPr/>
          <p:nvPr/>
        </p:nvSpPr>
        <p:spPr>
          <a:xfrm>
            <a:off x="7366128" y="2006659"/>
            <a:ext cx="9144000" cy="1528624"/>
          </a:xfrm>
          <a:prstGeom prst="rect">
            <a:avLst/>
          </a:prstGeom>
        </p:spPr>
        <p:txBody>
          <a:bodyPr>
            <a:spAutoFit/>
          </a:bodyPr>
          <a:lstStyle/>
          <a:p>
            <a:pPr algn="ctr">
              <a:lnSpc>
                <a:spcPts val="11201"/>
              </a:lnSpc>
            </a:pPr>
            <a:r>
              <a:rPr lang="en-US" sz="9600" b="1" dirty="0" smtClean="0">
                <a:solidFill>
                  <a:srgbClr val="E8514D"/>
                </a:solidFill>
                <a:latin typeface="Futura Bold"/>
                <a:ea typeface="Futura Bold"/>
                <a:cs typeface="Futura Bold"/>
                <a:sym typeface="Futura Bold"/>
              </a:rPr>
              <a:t>Merci!</a:t>
            </a:r>
            <a:endParaRPr lang="en-US" sz="9600" b="1" dirty="0">
              <a:solidFill>
                <a:srgbClr val="E8514D"/>
              </a:solidFill>
              <a:latin typeface="Futura Bold"/>
              <a:ea typeface="Futura Bold"/>
              <a:cs typeface="Futura Bold"/>
              <a:sym typeface="Futura Bold"/>
            </a:endParaRPr>
          </a:p>
        </p:txBody>
      </p:sp>
      <p:sp>
        <p:nvSpPr>
          <p:cNvPr id="15" name="Rectangle 14"/>
          <p:cNvSpPr/>
          <p:nvPr/>
        </p:nvSpPr>
        <p:spPr>
          <a:xfrm>
            <a:off x="3283239" y="4166668"/>
            <a:ext cx="6029215" cy="1528624"/>
          </a:xfrm>
          <a:prstGeom prst="rect">
            <a:avLst/>
          </a:prstGeom>
        </p:spPr>
        <p:txBody>
          <a:bodyPr wrap="none">
            <a:spAutoFit/>
          </a:bodyPr>
          <a:lstStyle/>
          <a:p>
            <a:pPr algn="ctr">
              <a:lnSpc>
                <a:spcPts val="11201"/>
              </a:lnSpc>
            </a:pPr>
            <a:r>
              <a:rPr lang="en-US" sz="9600" b="1" dirty="0" err="1" smtClean="0">
                <a:solidFill>
                  <a:srgbClr val="E8514D"/>
                </a:solidFill>
                <a:latin typeface="Futura Bold"/>
                <a:ea typeface="Futura Bold"/>
                <a:cs typeface="Futura Bold"/>
                <a:sym typeface="Futura Bold"/>
              </a:rPr>
              <a:t>Miigwetch</a:t>
            </a:r>
            <a:r>
              <a:rPr lang="en-US" sz="9600" b="1" dirty="0" smtClean="0">
                <a:solidFill>
                  <a:srgbClr val="E8514D"/>
                </a:solidFill>
                <a:latin typeface="Futura Bold"/>
                <a:ea typeface="Futura Bold"/>
                <a:cs typeface="Futura Bold"/>
                <a:sym typeface="Futura Bold"/>
              </a:rPr>
              <a:t>!</a:t>
            </a:r>
            <a:endParaRPr lang="en-US" sz="9600" b="1" dirty="0">
              <a:solidFill>
                <a:srgbClr val="E8514D"/>
              </a:solidFill>
              <a:latin typeface="Futura Bold"/>
              <a:ea typeface="Futura Bold"/>
              <a:cs typeface="Futura Bold"/>
              <a:sym typeface="Futura Bold"/>
            </a:endParaRPr>
          </a:p>
        </p:txBody>
      </p:sp>
      <p:grpSp>
        <p:nvGrpSpPr>
          <p:cNvPr id="16" name="Group 15"/>
          <p:cNvGrpSpPr/>
          <p:nvPr/>
        </p:nvGrpSpPr>
        <p:grpSpPr>
          <a:xfrm>
            <a:off x="11424211" y="4254274"/>
            <a:ext cx="3750691" cy="1741475"/>
            <a:chOff x="0" y="0"/>
            <a:chExt cx="1017375" cy="604416"/>
          </a:xfrm>
        </p:grpSpPr>
        <p:sp>
          <p:nvSpPr>
            <p:cNvPr id="17" name="Freeform 16"/>
            <p:cNvSpPr/>
            <p:nvPr/>
          </p:nvSpPr>
          <p:spPr>
            <a:xfrm>
              <a:off x="0" y="0"/>
              <a:ext cx="1017375" cy="604416"/>
            </a:xfrm>
            <a:custGeom>
              <a:avLst/>
              <a:gdLst/>
              <a:ahLst/>
              <a:cxnLst/>
              <a:rect l="l" t="t" r="r" b="b"/>
              <a:pathLst>
                <a:path w="1017375" h="604416">
                  <a:moveTo>
                    <a:pt x="0" y="0"/>
                  </a:moveTo>
                  <a:lnTo>
                    <a:pt x="1017375" y="0"/>
                  </a:lnTo>
                  <a:lnTo>
                    <a:pt x="1017375" y="604416"/>
                  </a:lnTo>
                  <a:lnTo>
                    <a:pt x="0" y="604416"/>
                  </a:lnTo>
                  <a:close/>
                </a:path>
              </a:pathLst>
            </a:custGeom>
            <a:solidFill>
              <a:srgbClr val="E7E7E7"/>
            </a:solidFill>
          </p:spPr>
        </p:sp>
        <p:sp>
          <p:nvSpPr>
            <p:cNvPr id="18" name="TextBox 17"/>
            <p:cNvSpPr txBox="1"/>
            <p:nvPr/>
          </p:nvSpPr>
          <p:spPr>
            <a:xfrm>
              <a:off x="0" y="-28575"/>
              <a:ext cx="1017375" cy="632991"/>
            </a:xfrm>
            <a:prstGeom prst="rect">
              <a:avLst/>
            </a:prstGeom>
          </p:spPr>
          <p:txBody>
            <a:bodyPr lIns="51955" tIns="51955" rIns="51955" bIns="51955" rtlCol="0" anchor="ctr"/>
            <a:lstStyle/>
            <a:p>
              <a:pPr algn="ctr">
                <a:lnSpc>
                  <a:spcPts val="2147"/>
                </a:lnSpc>
                <a:spcBef>
                  <a:spcPct val="0"/>
                </a:spcBef>
              </a:pPr>
              <a:endParaRPr>
                <a:solidFill>
                  <a:srgbClr val="2C2C2C"/>
                </a:solidFill>
                <a:latin typeface="Arial"/>
              </a:endParaRPr>
            </a:p>
          </p:txBody>
        </p:sp>
      </p:grpSp>
      <p:sp>
        <p:nvSpPr>
          <p:cNvPr id="19" name="Freeform 18"/>
          <p:cNvSpPr/>
          <p:nvPr/>
        </p:nvSpPr>
        <p:spPr>
          <a:xfrm>
            <a:off x="13716000" y="4021522"/>
            <a:ext cx="1531246" cy="656522"/>
          </a:xfrm>
          <a:custGeom>
            <a:avLst/>
            <a:gdLst/>
            <a:ahLst/>
            <a:cxnLst/>
            <a:rect l="l" t="t" r="r" b="b"/>
            <a:pathLst>
              <a:path w="1531246" h="656522">
                <a:moveTo>
                  <a:pt x="0" y="0"/>
                </a:moveTo>
                <a:lnTo>
                  <a:pt x="1531246" y="0"/>
                </a:lnTo>
                <a:lnTo>
                  <a:pt x="1531246" y="656522"/>
                </a:lnTo>
                <a:lnTo>
                  <a:pt x="0" y="656522"/>
                </a:lnTo>
                <a:lnTo>
                  <a:pt x="0" y="0"/>
                </a:lnTo>
                <a:close/>
              </a:path>
            </a:pathLst>
          </a:custGeom>
          <a:blipFill>
            <a:blip r:embed="rId8">
              <a:extLst>
                <a:ext uri="{96DAC541-7B7A-43D3-8B79-37D633B846F1}">
                  <asvg:svgBlip xmlns:asvg="http://schemas.microsoft.com/office/drawing/2016/SVG/main" xmlns="" r:embed="rId10"/>
                </a:ext>
              </a:extLst>
            </a:blip>
            <a:stretch>
              <a:fillRect/>
            </a:stretch>
          </a:blipFill>
        </p:spPr>
      </p:sp>
      <p:sp>
        <p:nvSpPr>
          <p:cNvPr id="20" name="TextBox 24"/>
          <p:cNvSpPr txBox="1"/>
          <p:nvPr/>
        </p:nvSpPr>
        <p:spPr>
          <a:xfrm>
            <a:off x="11869685" y="4678044"/>
            <a:ext cx="2958754" cy="683392"/>
          </a:xfrm>
          <a:prstGeom prst="rect">
            <a:avLst/>
          </a:prstGeom>
        </p:spPr>
        <p:txBody>
          <a:bodyPr lIns="0" tIns="0" rIns="0" bIns="0" rtlCol="0" anchor="t">
            <a:spAutoFit/>
          </a:bodyPr>
          <a:lstStyle/>
          <a:p>
            <a:pPr algn="r">
              <a:lnSpc>
                <a:spcPts val="2822"/>
              </a:lnSpc>
            </a:pPr>
            <a:r>
              <a:rPr lang="en-US" sz="2015" i="1" dirty="0" smtClean="0">
                <a:solidFill>
                  <a:srgbClr val="000000"/>
                </a:solidFill>
                <a:latin typeface="Lato Italics"/>
                <a:ea typeface="Lato Italics"/>
                <a:cs typeface="Lato Italics"/>
                <a:sym typeface="Lato Italics"/>
              </a:rPr>
              <a:t>What will you action after today’s webinar?</a:t>
            </a:r>
            <a:endParaRPr lang="en-US" sz="2015" i="1" dirty="0">
              <a:solidFill>
                <a:srgbClr val="000000"/>
              </a:solidFill>
              <a:latin typeface="Lato Italics"/>
              <a:ea typeface="Lato Italics"/>
              <a:cs typeface="Lato Italics"/>
              <a:sym typeface="Lato Itali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1EB"/>
        </a:solidFill>
        <a:effectLst/>
      </p:bgPr>
    </p:bg>
    <p:spTree>
      <p:nvGrpSpPr>
        <p:cNvPr id="1" name=""/>
        <p:cNvGrpSpPr/>
        <p:nvPr/>
      </p:nvGrpSpPr>
      <p:grpSpPr>
        <a:xfrm>
          <a:off x="0" y="0"/>
          <a:ext cx="0" cy="0"/>
          <a:chOff x="0" y="0"/>
          <a:chExt cx="0" cy="0"/>
        </a:xfrm>
      </p:grpSpPr>
      <p:grpSp>
        <p:nvGrpSpPr>
          <p:cNvPr id="2" name="Group 2"/>
          <p:cNvGrpSpPr/>
          <p:nvPr/>
        </p:nvGrpSpPr>
        <p:grpSpPr>
          <a:xfrm>
            <a:off x="-2058367" y="538013"/>
            <a:ext cx="20346367" cy="2026003"/>
            <a:chOff x="0" y="0"/>
            <a:chExt cx="7061638" cy="703167"/>
          </a:xfrm>
        </p:grpSpPr>
        <p:sp>
          <p:nvSpPr>
            <p:cNvPr id="3" name="Freeform 3"/>
            <p:cNvSpPr/>
            <p:nvPr/>
          </p:nvSpPr>
          <p:spPr>
            <a:xfrm>
              <a:off x="0" y="0"/>
              <a:ext cx="7061639" cy="703167"/>
            </a:xfrm>
            <a:custGeom>
              <a:avLst/>
              <a:gdLst/>
              <a:ahLst/>
              <a:cxnLst/>
              <a:rect l="l" t="t" r="r" b="b"/>
              <a:pathLst>
                <a:path w="7061639" h="703167">
                  <a:moveTo>
                    <a:pt x="0" y="0"/>
                  </a:moveTo>
                  <a:lnTo>
                    <a:pt x="7061639" y="0"/>
                  </a:lnTo>
                  <a:lnTo>
                    <a:pt x="7061639" y="703167"/>
                  </a:lnTo>
                  <a:lnTo>
                    <a:pt x="0" y="703167"/>
                  </a:lnTo>
                  <a:close/>
                </a:path>
              </a:pathLst>
            </a:custGeom>
            <a:solidFill>
              <a:srgbClr val="A2ECDF"/>
            </a:solidFill>
          </p:spPr>
        </p:sp>
        <p:sp>
          <p:nvSpPr>
            <p:cNvPr id="4" name="TextBox 4"/>
            <p:cNvSpPr txBox="1"/>
            <p:nvPr/>
          </p:nvSpPr>
          <p:spPr>
            <a:xfrm>
              <a:off x="0" y="-28575"/>
              <a:ext cx="7061638" cy="731742"/>
            </a:xfrm>
            <a:prstGeom prst="rect">
              <a:avLst/>
            </a:prstGeom>
          </p:spPr>
          <p:txBody>
            <a:bodyPr lIns="51955" tIns="51955" rIns="51955" bIns="51955" rtlCol="0" anchor="ctr"/>
            <a:lstStyle/>
            <a:p>
              <a:pPr algn="ctr">
                <a:lnSpc>
                  <a:spcPts val="2147"/>
                </a:lnSpc>
                <a:spcBef>
                  <a:spcPct val="0"/>
                </a:spcBef>
              </a:pPr>
              <a:endParaRPr/>
            </a:p>
          </p:txBody>
        </p:sp>
      </p:grpSp>
      <p:sp>
        <p:nvSpPr>
          <p:cNvPr id="5" name="AutoShape 5"/>
          <p:cNvSpPr/>
          <p:nvPr/>
        </p:nvSpPr>
        <p:spPr>
          <a:xfrm flipV="1">
            <a:off x="1960461" y="9400065"/>
            <a:ext cx="15298839" cy="28876"/>
          </a:xfrm>
          <a:prstGeom prst="line">
            <a:avLst/>
          </a:prstGeom>
          <a:ln w="38100" cap="flat">
            <a:solidFill>
              <a:srgbClr val="E8514D"/>
            </a:solidFill>
            <a:prstDash val="solid"/>
            <a:headEnd type="none" w="sm" len="sm"/>
            <a:tailEnd type="none" w="sm" len="sm"/>
          </a:ln>
        </p:spPr>
      </p:sp>
      <p:grpSp>
        <p:nvGrpSpPr>
          <p:cNvPr id="6" name="Group 6"/>
          <p:cNvGrpSpPr/>
          <p:nvPr/>
        </p:nvGrpSpPr>
        <p:grpSpPr>
          <a:xfrm>
            <a:off x="1070046" y="9400065"/>
            <a:ext cx="905669" cy="481242"/>
            <a:chOff x="0" y="0"/>
            <a:chExt cx="337350" cy="179256"/>
          </a:xfrm>
        </p:grpSpPr>
        <p:sp>
          <p:nvSpPr>
            <p:cNvPr id="7" name="Freeform 7"/>
            <p:cNvSpPr/>
            <p:nvPr/>
          </p:nvSpPr>
          <p:spPr>
            <a:xfrm>
              <a:off x="0" y="0"/>
              <a:ext cx="337350" cy="179256"/>
            </a:xfrm>
            <a:custGeom>
              <a:avLst/>
              <a:gdLst/>
              <a:ahLst/>
              <a:cxnLst/>
              <a:rect l="l" t="t" r="r" b="b"/>
              <a:pathLst>
                <a:path w="337350" h="179256">
                  <a:moveTo>
                    <a:pt x="0" y="0"/>
                  </a:moveTo>
                  <a:lnTo>
                    <a:pt x="337350" y="0"/>
                  </a:lnTo>
                  <a:lnTo>
                    <a:pt x="337350" y="179256"/>
                  </a:lnTo>
                  <a:lnTo>
                    <a:pt x="0" y="179256"/>
                  </a:lnTo>
                  <a:close/>
                </a:path>
              </a:pathLst>
            </a:custGeom>
            <a:solidFill>
              <a:srgbClr val="E8514D"/>
            </a:solidFill>
          </p:spPr>
        </p:sp>
        <p:sp>
          <p:nvSpPr>
            <p:cNvPr id="8" name="TextBox 8"/>
            <p:cNvSpPr txBox="1"/>
            <p:nvPr/>
          </p:nvSpPr>
          <p:spPr>
            <a:xfrm>
              <a:off x="0" y="19050"/>
              <a:ext cx="337350" cy="160206"/>
            </a:xfrm>
            <a:prstGeom prst="rect">
              <a:avLst/>
            </a:prstGeom>
          </p:spPr>
          <p:txBody>
            <a:bodyPr lIns="48876" tIns="48876" rIns="48876" bIns="48876" rtlCol="0" anchor="ctr"/>
            <a:lstStyle/>
            <a:p>
              <a:pPr algn="ctr">
                <a:lnSpc>
                  <a:spcPts val="1539"/>
                </a:lnSpc>
              </a:pPr>
              <a:endParaRPr/>
            </a:p>
          </p:txBody>
        </p:sp>
      </p:grpSp>
      <p:sp>
        <p:nvSpPr>
          <p:cNvPr id="9" name="Freeform 9"/>
          <p:cNvSpPr/>
          <p:nvPr/>
        </p:nvSpPr>
        <p:spPr>
          <a:xfrm>
            <a:off x="10379604" y="7681651"/>
            <a:ext cx="3003208" cy="890782"/>
          </a:xfrm>
          <a:custGeom>
            <a:avLst/>
            <a:gdLst/>
            <a:ahLst/>
            <a:cxnLst/>
            <a:rect l="l" t="t" r="r" b="b"/>
            <a:pathLst>
              <a:path w="3003208" h="890782">
                <a:moveTo>
                  <a:pt x="0" y="0"/>
                </a:moveTo>
                <a:lnTo>
                  <a:pt x="3003208" y="0"/>
                </a:lnTo>
                <a:lnTo>
                  <a:pt x="3003208" y="890782"/>
                </a:lnTo>
                <a:lnTo>
                  <a:pt x="0" y="890782"/>
                </a:lnTo>
                <a:lnTo>
                  <a:pt x="0" y="0"/>
                </a:lnTo>
                <a:close/>
              </a:path>
            </a:pathLst>
          </a:custGeom>
          <a:blipFill>
            <a:blip r:embed="rId3"/>
            <a:stretch>
              <a:fillRect/>
            </a:stretch>
          </a:blipFill>
        </p:spPr>
      </p:sp>
      <p:sp>
        <p:nvSpPr>
          <p:cNvPr id="10" name="Freeform 10"/>
          <p:cNvSpPr/>
          <p:nvPr/>
        </p:nvSpPr>
        <p:spPr>
          <a:xfrm>
            <a:off x="8780689" y="7533594"/>
            <a:ext cx="1094091" cy="1094091"/>
          </a:xfrm>
          <a:custGeom>
            <a:avLst/>
            <a:gdLst/>
            <a:ahLst/>
            <a:cxnLst/>
            <a:rect l="l" t="t" r="r" b="b"/>
            <a:pathLst>
              <a:path w="1094091" h="1094091">
                <a:moveTo>
                  <a:pt x="0" y="0"/>
                </a:moveTo>
                <a:lnTo>
                  <a:pt x="1094090" y="0"/>
                </a:lnTo>
                <a:lnTo>
                  <a:pt x="1094090" y="1094091"/>
                </a:lnTo>
                <a:lnTo>
                  <a:pt x="0" y="1094091"/>
                </a:lnTo>
                <a:lnTo>
                  <a:pt x="0" y="0"/>
                </a:lnTo>
                <a:close/>
              </a:path>
            </a:pathLst>
          </a:custGeom>
          <a:blipFill>
            <a:blip r:embed="rId4"/>
            <a:stretch>
              <a:fillRect/>
            </a:stretch>
          </a:blipFill>
        </p:spPr>
      </p:sp>
      <p:sp>
        <p:nvSpPr>
          <p:cNvPr id="11" name="Freeform 11"/>
          <p:cNvSpPr/>
          <p:nvPr/>
        </p:nvSpPr>
        <p:spPr>
          <a:xfrm>
            <a:off x="1192612" y="7460337"/>
            <a:ext cx="2205520" cy="1240605"/>
          </a:xfrm>
          <a:custGeom>
            <a:avLst/>
            <a:gdLst/>
            <a:ahLst/>
            <a:cxnLst/>
            <a:rect l="l" t="t" r="r" b="b"/>
            <a:pathLst>
              <a:path w="2205520" h="1240605">
                <a:moveTo>
                  <a:pt x="0" y="0"/>
                </a:moveTo>
                <a:lnTo>
                  <a:pt x="2205520" y="0"/>
                </a:lnTo>
                <a:lnTo>
                  <a:pt x="2205520" y="1240605"/>
                </a:lnTo>
                <a:lnTo>
                  <a:pt x="0" y="1240605"/>
                </a:lnTo>
                <a:lnTo>
                  <a:pt x="0" y="0"/>
                </a:lnTo>
                <a:close/>
              </a:path>
            </a:pathLst>
          </a:custGeom>
          <a:blipFill>
            <a:blip r:embed="rId5"/>
            <a:stretch>
              <a:fillRect/>
            </a:stretch>
          </a:blipFill>
        </p:spPr>
      </p:sp>
      <p:sp>
        <p:nvSpPr>
          <p:cNvPr id="12" name="Freeform 12"/>
          <p:cNvSpPr/>
          <p:nvPr/>
        </p:nvSpPr>
        <p:spPr>
          <a:xfrm>
            <a:off x="13564843" y="7688311"/>
            <a:ext cx="3474048" cy="966646"/>
          </a:xfrm>
          <a:custGeom>
            <a:avLst/>
            <a:gdLst/>
            <a:ahLst/>
            <a:cxnLst/>
            <a:rect l="l" t="t" r="r" b="b"/>
            <a:pathLst>
              <a:path w="3474048" h="966646">
                <a:moveTo>
                  <a:pt x="0" y="0"/>
                </a:moveTo>
                <a:lnTo>
                  <a:pt x="3474048" y="0"/>
                </a:lnTo>
                <a:lnTo>
                  <a:pt x="3474048" y="966646"/>
                </a:lnTo>
                <a:lnTo>
                  <a:pt x="0" y="966646"/>
                </a:lnTo>
                <a:lnTo>
                  <a:pt x="0" y="0"/>
                </a:lnTo>
                <a:close/>
              </a:path>
            </a:pathLst>
          </a:custGeom>
          <a:blipFill>
            <a:blip r:embed="rId6"/>
            <a:stretch>
              <a:fillRect t="-105783" b="-95207"/>
            </a:stretch>
          </a:blipFill>
        </p:spPr>
      </p:sp>
      <p:sp>
        <p:nvSpPr>
          <p:cNvPr id="13" name="Freeform 13"/>
          <p:cNvSpPr/>
          <p:nvPr/>
        </p:nvSpPr>
        <p:spPr>
          <a:xfrm>
            <a:off x="3837466" y="7414139"/>
            <a:ext cx="1930382" cy="1165046"/>
          </a:xfrm>
          <a:custGeom>
            <a:avLst/>
            <a:gdLst/>
            <a:ahLst/>
            <a:cxnLst/>
            <a:rect l="l" t="t" r="r" b="b"/>
            <a:pathLst>
              <a:path w="1930382" h="1165046">
                <a:moveTo>
                  <a:pt x="0" y="0"/>
                </a:moveTo>
                <a:lnTo>
                  <a:pt x="1930383" y="0"/>
                </a:lnTo>
                <a:lnTo>
                  <a:pt x="1930383" y="1165046"/>
                </a:lnTo>
                <a:lnTo>
                  <a:pt x="0" y="1165046"/>
                </a:lnTo>
                <a:lnTo>
                  <a:pt x="0" y="0"/>
                </a:lnTo>
                <a:close/>
              </a:path>
            </a:pathLst>
          </a:custGeom>
          <a:blipFill>
            <a:blip r:embed="rId7"/>
            <a:stretch>
              <a:fillRect/>
            </a:stretch>
          </a:blipFill>
        </p:spPr>
      </p:sp>
      <p:sp>
        <p:nvSpPr>
          <p:cNvPr id="14" name="Freeform 14"/>
          <p:cNvSpPr/>
          <p:nvPr/>
        </p:nvSpPr>
        <p:spPr>
          <a:xfrm>
            <a:off x="6270566" y="7451778"/>
            <a:ext cx="2005298" cy="1203179"/>
          </a:xfrm>
          <a:custGeom>
            <a:avLst/>
            <a:gdLst/>
            <a:ahLst/>
            <a:cxnLst/>
            <a:rect l="l" t="t" r="r" b="b"/>
            <a:pathLst>
              <a:path w="2005298" h="1203179">
                <a:moveTo>
                  <a:pt x="0" y="0"/>
                </a:moveTo>
                <a:lnTo>
                  <a:pt x="2005298" y="0"/>
                </a:lnTo>
                <a:lnTo>
                  <a:pt x="2005298" y="1203179"/>
                </a:lnTo>
                <a:lnTo>
                  <a:pt x="0" y="1203179"/>
                </a:lnTo>
                <a:lnTo>
                  <a:pt x="0" y="0"/>
                </a:lnTo>
                <a:close/>
              </a:path>
            </a:pathLst>
          </a:custGeom>
          <a:blipFill>
            <a:blip r:embed="rId8"/>
            <a:stretch>
              <a:fillRect/>
            </a:stretch>
          </a:blipFill>
        </p:spPr>
      </p:sp>
      <p:grpSp>
        <p:nvGrpSpPr>
          <p:cNvPr id="15" name="Group 15"/>
          <p:cNvGrpSpPr/>
          <p:nvPr/>
        </p:nvGrpSpPr>
        <p:grpSpPr>
          <a:xfrm>
            <a:off x="14327985" y="3036019"/>
            <a:ext cx="2931315" cy="1741475"/>
            <a:chOff x="0" y="0"/>
            <a:chExt cx="1017375" cy="604416"/>
          </a:xfrm>
        </p:grpSpPr>
        <p:sp>
          <p:nvSpPr>
            <p:cNvPr id="16" name="Freeform 16"/>
            <p:cNvSpPr/>
            <p:nvPr/>
          </p:nvSpPr>
          <p:spPr>
            <a:xfrm>
              <a:off x="0" y="0"/>
              <a:ext cx="1017375" cy="604416"/>
            </a:xfrm>
            <a:custGeom>
              <a:avLst/>
              <a:gdLst/>
              <a:ahLst/>
              <a:cxnLst/>
              <a:rect l="l" t="t" r="r" b="b"/>
              <a:pathLst>
                <a:path w="1017375" h="604416">
                  <a:moveTo>
                    <a:pt x="0" y="0"/>
                  </a:moveTo>
                  <a:lnTo>
                    <a:pt x="1017375" y="0"/>
                  </a:lnTo>
                  <a:lnTo>
                    <a:pt x="1017375" y="604416"/>
                  </a:lnTo>
                  <a:lnTo>
                    <a:pt x="0" y="604416"/>
                  </a:lnTo>
                  <a:close/>
                </a:path>
              </a:pathLst>
            </a:custGeom>
            <a:solidFill>
              <a:srgbClr val="E7E7E7"/>
            </a:solidFill>
          </p:spPr>
        </p:sp>
        <p:sp>
          <p:nvSpPr>
            <p:cNvPr id="17" name="TextBox 17"/>
            <p:cNvSpPr txBox="1"/>
            <p:nvPr/>
          </p:nvSpPr>
          <p:spPr>
            <a:xfrm>
              <a:off x="0" y="-28575"/>
              <a:ext cx="1017375" cy="632991"/>
            </a:xfrm>
            <a:prstGeom prst="rect">
              <a:avLst/>
            </a:prstGeom>
          </p:spPr>
          <p:txBody>
            <a:bodyPr lIns="51955" tIns="51955" rIns="51955" bIns="51955" rtlCol="0" anchor="ctr"/>
            <a:lstStyle/>
            <a:p>
              <a:pPr algn="ctr">
                <a:lnSpc>
                  <a:spcPts val="2147"/>
                </a:lnSpc>
                <a:spcBef>
                  <a:spcPct val="0"/>
                </a:spcBef>
              </a:pPr>
              <a:endParaRPr/>
            </a:p>
          </p:txBody>
        </p:sp>
      </p:grpSp>
      <p:sp>
        <p:nvSpPr>
          <p:cNvPr id="18" name="Freeform 18"/>
          <p:cNvSpPr/>
          <p:nvPr/>
        </p:nvSpPr>
        <p:spPr>
          <a:xfrm>
            <a:off x="15728054" y="2859710"/>
            <a:ext cx="1531246" cy="656522"/>
          </a:xfrm>
          <a:custGeom>
            <a:avLst/>
            <a:gdLst/>
            <a:ahLst/>
            <a:cxnLst/>
            <a:rect l="l" t="t" r="r" b="b"/>
            <a:pathLst>
              <a:path w="1531246" h="656522">
                <a:moveTo>
                  <a:pt x="0" y="0"/>
                </a:moveTo>
                <a:lnTo>
                  <a:pt x="1531246" y="0"/>
                </a:lnTo>
                <a:lnTo>
                  <a:pt x="1531246" y="656522"/>
                </a:lnTo>
                <a:lnTo>
                  <a:pt x="0" y="656522"/>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20" name="TextBox 20"/>
          <p:cNvSpPr txBox="1"/>
          <p:nvPr/>
        </p:nvSpPr>
        <p:spPr>
          <a:xfrm>
            <a:off x="3063215" y="959024"/>
            <a:ext cx="12529038" cy="1353095"/>
          </a:xfrm>
          <a:prstGeom prst="rect">
            <a:avLst/>
          </a:prstGeom>
        </p:spPr>
        <p:txBody>
          <a:bodyPr lIns="0" tIns="0" rIns="0" bIns="0" rtlCol="0" anchor="t">
            <a:spAutoFit/>
          </a:bodyPr>
          <a:lstStyle/>
          <a:p>
            <a:pPr algn="ctr">
              <a:lnSpc>
                <a:spcPts val="8898"/>
              </a:lnSpc>
            </a:pPr>
            <a:r>
              <a:rPr lang="en-US" sz="8898" b="1">
                <a:solidFill>
                  <a:srgbClr val="E8514D"/>
                </a:solidFill>
                <a:latin typeface="Futura Bold"/>
                <a:ea typeface="Futura Bold"/>
                <a:cs typeface="Futura Bold"/>
                <a:sym typeface="Futura Bold"/>
              </a:rPr>
              <a:t>Welcome</a:t>
            </a:r>
          </a:p>
        </p:txBody>
      </p:sp>
      <p:sp>
        <p:nvSpPr>
          <p:cNvPr id="21" name="TextBox 21"/>
          <p:cNvSpPr txBox="1"/>
          <p:nvPr/>
        </p:nvSpPr>
        <p:spPr>
          <a:xfrm>
            <a:off x="1254083" y="5576067"/>
            <a:ext cx="11330497" cy="1532870"/>
          </a:xfrm>
          <a:prstGeom prst="rect">
            <a:avLst/>
          </a:prstGeom>
        </p:spPr>
        <p:txBody>
          <a:bodyPr lIns="0" tIns="0" rIns="0" bIns="0" rtlCol="0" anchor="t">
            <a:spAutoFit/>
          </a:bodyPr>
          <a:lstStyle/>
          <a:p>
            <a:pPr algn="l">
              <a:lnSpc>
                <a:spcPts val="3039"/>
              </a:lnSpc>
            </a:pPr>
            <a:r>
              <a:rPr lang="en-US" sz="2533">
                <a:solidFill>
                  <a:srgbClr val="000000"/>
                </a:solidFill>
                <a:latin typeface="Glacial Indifference"/>
                <a:ea typeface="Glacial Indifference"/>
                <a:cs typeface="Glacial Indifference"/>
                <a:sym typeface="Glacial Indifference"/>
              </a:rPr>
              <a:t>This event has been coordinated by the six community health centres (CHCs) based here in Ottawa. These centres are truly one of Ottawa's best-kept secrets, and today, we have the opportunity to shine a spotlight on the essential work they do for our communities.</a:t>
            </a:r>
          </a:p>
        </p:txBody>
      </p:sp>
      <p:sp>
        <p:nvSpPr>
          <p:cNvPr id="22" name="TextBox 22"/>
          <p:cNvSpPr txBox="1"/>
          <p:nvPr/>
        </p:nvSpPr>
        <p:spPr>
          <a:xfrm>
            <a:off x="1254083" y="4767970"/>
            <a:ext cx="11141700" cy="741536"/>
          </a:xfrm>
          <a:prstGeom prst="rect">
            <a:avLst/>
          </a:prstGeom>
        </p:spPr>
        <p:txBody>
          <a:bodyPr lIns="0" tIns="0" rIns="0" bIns="0" rtlCol="0" anchor="t">
            <a:spAutoFit/>
          </a:bodyPr>
          <a:lstStyle/>
          <a:p>
            <a:pPr algn="l">
              <a:lnSpc>
                <a:spcPts val="4819"/>
              </a:lnSpc>
            </a:pPr>
            <a:r>
              <a:rPr lang="en-US" sz="4819" b="1">
                <a:solidFill>
                  <a:srgbClr val="E8514D"/>
                </a:solidFill>
                <a:latin typeface="Futura Bold"/>
                <a:ea typeface="Futura Bold"/>
                <a:cs typeface="Futura Bold"/>
                <a:sym typeface="Futura Bold"/>
              </a:rPr>
              <a:t>Best-Kept Secret?</a:t>
            </a:r>
            <a:r>
              <a:rPr lang="en-US" sz="4819">
                <a:solidFill>
                  <a:srgbClr val="E8514D"/>
                </a:solidFill>
                <a:latin typeface="Futura"/>
                <a:ea typeface="Futura"/>
                <a:cs typeface="Futura"/>
                <a:sym typeface="Futura"/>
              </a:rPr>
              <a:t> Community Health.</a:t>
            </a:r>
          </a:p>
        </p:txBody>
      </p:sp>
      <p:sp>
        <p:nvSpPr>
          <p:cNvPr id="23" name="TextBox 23"/>
          <p:cNvSpPr txBox="1"/>
          <p:nvPr/>
        </p:nvSpPr>
        <p:spPr>
          <a:xfrm>
            <a:off x="1791676" y="3045544"/>
            <a:ext cx="12310760" cy="969950"/>
          </a:xfrm>
          <a:prstGeom prst="rect">
            <a:avLst/>
          </a:prstGeom>
        </p:spPr>
        <p:txBody>
          <a:bodyPr lIns="0" tIns="0" rIns="0" bIns="0" rtlCol="0" anchor="t">
            <a:spAutoFit/>
          </a:bodyPr>
          <a:lstStyle/>
          <a:p>
            <a:pPr algn="ctr">
              <a:lnSpc>
                <a:spcPts val="3824"/>
              </a:lnSpc>
            </a:pPr>
            <a:r>
              <a:rPr lang="en-US" sz="3187" b="1">
                <a:solidFill>
                  <a:srgbClr val="000000"/>
                </a:solidFill>
                <a:latin typeface="Glacial Indifference Bold"/>
                <a:ea typeface="Glacial Indifference Bold"/>
                <a:cs typeface="Glacial Indifference Bold"/>
                <a:sym typeface="Glacial Indifference Bold"/>
              </a:rPr>
              <a:t>Thank you for joining us today! Your participation is vital as we address a key issue impacting our healthcare system.</a:t>
            </a:r>
            <a:r>
              <a:rPr lang="en-US" sz="3187">
                <a:solidFill>
                  <a:srgbClr val="000000"/>
                </a:solidFill>
                <a:latin typeface="Glacial Indifference"/>
                <a:ea typeface="Glacial Indifference"/>
                <a:cs typeface="Glacial Indifference"/>
                <a:sym typeface="Glacial Indifference"/>
              </a:rPr>
              <a:t> </a:t>
            </a:r>
          </a:p>
        </p:txBody>
      </p:sp>
      <p:sp>
        <p:nvSpPr>
          <p:cNvPr id="24" name="TextBox 24"/>
          <p:cNvSpPr txBox="1"/>
          <p:nvPr/>
        </p:nvSpPr>
        <p:spPr>
          <a:xfrm>
            <a:off x="14827483" y="3621996"/>
            <a:ext cx="2211408" cy="701272"/>
          </a:xfrm>
          <a:prstGeom prst="rect">
            <a:avLst/>
          </a:prstGeom>
        </p:spPr>
        <p:txBody>
          <a:bodyPr lIns="0" tIns="0" rIns="0" bIns="0" rtlCol="0" anchor="t">
            <a:spAutoFit/>
          </a:bodyPr>
          <a:lstStyle/>
          <a:p>
            <a:pPr algn="ctr">
              <a:lnSpc>
                <a:spcPts val="2822"/>
              </a:lnSpc>
            </a:pPr>
            <a:r>
              <a:rPr lang="en-US" sz="2015" i="1" dirty="0">
                <a:solidFill>
                  <a:srgbClr val="000000"/>
                </a:solidFill>
                <a:latin typeface="Lato Italics"/>
                <a:ea typeface="Lato Italics"/>
                <a:cs typeface="Lato Italics"/>
                <a:sym typeface="Lato Italics"/>
              </a:rPr>
              <a:t>What is your field/background?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60579" y="1906525"/>
            <a:ext cx="16298880" cy="2466950"/>
            <a:chOff x="0" y="0"/>
            <a:chExt cx="6361960" cy="962927"/>
          </a:xfrm>
        </p:grpSpPr>
        <p:sp>
          <p:nvSpPr>
            <p:cNvPr id="3" name="Freeform 3"/>
            <p:cNvSpPr/>
            <p:nvPr/>
          </p:nvSpPr>
          <p:spPr>
            <a:xfrm>
              <a:off x="0" y="0"/>
              <a:ext cx="6361960" cy="962927"/>
            </a:xfrm>
            <a:custGeom>
              <a:avLst/>
              <a:gdLst/>
              <a:ahLst/>
              <a:cxnLst/>
              <a:rect l="l" t="t" r="r" b="b"/>
              <a:pathLst>
                <a:path w="6361960" h="962927">
                  <a:moveTo>
                    <a:pt x="0" y="0"/>
                  </a:moveTo>
                  <a:lnTo>
                    <a:pt x="6361960" y="0"/>
                  </a:lnTo>
                  <a:lnTo>
                    <a:pt x="6361960" y="962927"/>
                  </a:lnTo>
                  <a:lnTo>
                    <a:pt x="0" y="962927"/>
                  </a:lnTo>
                  <a:close/>
                </a:path>
              </a:pathLst>
            </a:custGeom>
            <a:solidFill>
              <a:srgbClr val="A2ECDF"/>
            </a:solidFill>
          </p:spPr>
        </p:sp>
        <p:sp>
          <p:nvSpPr>
            <p:cNvPr id="4" name="TextBox 4"/>
            <p:cNvSpPr txBox="1"/>
            <p:nvPr/>
          </p:nvSpPr>
          <p:spPr>
            <a:xfrm>
              <a:off x="0" y="-28575"/>
              <a:ext cx="6361960" cy="991502"/>
            </a:xfrm>
            <a:prstGeom prst="rect">
              <a:avLst/>
            </a:prstGeom>
          </p:spPr>
          <p:txBody>
            <a:bodyPr lIns="51955" tIns="51955" rIns="51955" bIns="51955" rtlCol="0" anchor="ctr"/>
            <a:lstStyle/>
            <a:p>
              <a:pPr algn="ctr">
                <a:lnSpc>
                  <a:spcPts val="2147"/>
                </a:lnSpc>
                <a:spcBef>
                  <a:spcPct val="0"/>
                </a:spcBef>
              </a:pPr>
              <a:endParaRPr/>
            </a:p>
          </p:txBody>
        </p:sp>
      </p:grpSp>
      <p:grpSp>
        <p:nvGrpSpPr>
          <p:cNvPr id="5" name="Group 5"/>
          <p:cNvGrpSpPr/>
          <p:nvPr/>
        </p:nvGrpSpPr>
        <p:grpSpPr>
          <a:xfrm>
            <a:off x="-614820" y="1906525"/>
            <a:ext cx="4275399" cy="1071184"/>
            <a:chOff x="0" y="0"/>
            <a:chExt cx="1668821" cy="418116"/>
          </a:xfrm>
        </p:grpSpPr>
        <p:sp>
          <p:nvSpPr>
            <p:cNvPr id="6" name="Freeform 6"/>
            <p:cNvSpPr/>
            <p:nvPr/>
          </p:nvSpPr>
          <p:spPr>
            <a:xfrm>
              <a:off x="0" y="0"/>
              <a:ext cx="1668821" cy="418116"/>
            </a:xfrm>
            <a:custGeom>
              <a:avLst/>
              <a:gdLst/>
              <a:ahLst/>
              <a:cxnLst/>
              <a:rect l="l" t="t" r="r" b="b"/>
              <a:pathLst>
                <a:path w="1668821" h="418116">
                  <a:moveTo>
                    <a:pt x="0" y="0"/>
                  </a:moveTo>
                  <a:lnTo>
                    <a:pt x="1668821" y="0"/>
                  </a:lnTo>
                  <a:lnTo>
                    <a:pt x="1668821" y="418116"/>
                  </a:lnTo>
                  <a:lnTo>
                    <a:pt x="0" y="418116"/>
                  </a:lnTo>
                  <a:close/>
                </a:path>
              </a:pathLst>
            </a:custGeom>
            <a:solidFill>
              <a:srgbClr val="A2ECDF"/>
            </a:solidFill>
          </p:spPr>
        </p:sp>
        <p:sp>
          <p:nvSpPr>
            <p:cNvPr id="7" name="TextBox 7"/>
            <p:cNvSpPr txBox="1"/>
            <p:nvPr/>
          </p:nvSpPr>
          <p:spPr>
            <a:xfrm>
              <a:off x="0" y="-28575"/>
              <a:ext cx="1668821" cy="446691"/>
            </a:xfrm>
            <a:prstGeom prst="rect">
              <a:avLst/>
            </a:prstGeom>
          </p:spPr>
          <p:txBody>
            <a:bodyPr lIns="51955" tIns="51955" rIns="51955" bIns="51955" rtlCol="0" anchor="ctr"/>
            <a:lstStyle/>
            <a:p>
              <a:pPr algn="ctr">
                <a:lnSpc>
                  <a:spcPts val="2147"/>
                </a:lnSpc>
                <a:spcBef>
                  <a:spcPct val="0"/>
                </a:spcBef>
              </a:pPr>
              <a:endParaRPr/>
            </a:p>
          </p:txBody>
        </p:sp>
      </p:grpSp>
      <p:sp>
        <p:nvSpPr>
          <p:cNvPr id="8" name="AutoShape 8"/>
          <p:cNvSpPr/>
          <p:nvPr/>
        </p:nvSpPr>
        <p:spPr>
          <a:xfrm flipV="1">
            <a:off x="1960461" y="9400065"/>
            <a:ext cx="15298839" cy="28876"/>
          </a:xfrm>
          <a:prstGeom prst="line">
            <a:avLst/>
          </a:prstGeom>
          <a:ln w="38100" cap="flat">
            <a:solidFill>
              <a:srgbClr val="E8514D"/>
            </a:solidFill>
            <a:prstDash val="solid"/>
            <a:headEnd type="none" w="sm" len="sm"/>
            <a:tailEnd type="none" w="sm" len="sm"/>
          </a:ln>
        </p:spPr>
      </p:sp>
      <p:grpSp>
        <p:nvGrpSpPr>
          <p:cNvPr id="9" name="Group 9"/>
          <p:cNvGrpSpPr/>
          <p:nvPr/>
        </p:nvGrpSpPr>
        <p:grpSpPr>
          <a:xfrm>
            <a:off x="1070046" y="9400065"/>
            <a:ext cx="905669" cy="481242"/>
            <a:chOff x="0" y="0"/>
            <a:chExt cx="337350" cy="179256"/>
          </a:xfrm>
        </p:grpSpPr>
        <p:sp>
          <p:nvSpPr>
            <p:cNvPr id="10" name="Freeform 10"/>
            <p:cNvSpPr/>
            <p:nvPr/>
          </p:nvSpPr>
          <p:spPr>
            <a:xfrm>
              <a:off x="0" y="0"/>
              <a:ext cx="337350" cy="179256"/>
            </a:xfrm>
            <a:custGeom>
              <a:avLst/>
              <a:gdLst/>
              <a:ahLst/>
              <a:cxnLst/>
              <a:rect l="l" t="t" r="r" b="b"/>
              <a:pathLst>
                <a:path w="337350" h="179256">
                  <a:moveTo>
                    <a:pt x="0" y="0"/>
                  </a:moveTo>
                  <a:lnTo>
                    <a:pt x="337350" y="0"/>
                  </a:lnTo>
                  <a:lnTo>
                    <a:pt x="337350" y="179256"/>
                  </a:lnTo>
                  <a:lnTo>
                    <a:pt x="0" y="179256"/>
                  </a:lnTo>
                  <a:close/>
                </a:path>
              </a:pathLst>
            </a:custGeom>
            <a:solidFill>
              <a:srgbClr val="E8514D"/>
            </a:solidFill>
          </p:spPr>
        </p:sp>
        <p:sp>
          <p:nvSpPr>
            <p:cNvPr id="11" name="TextBox 11"/>
            <p:cNvSpPr txBox="1"/>
            <p:nvPr/>
          </p:nvSpPr>
          <p:spPr>
            <a:xfrm>
              <a:off x="0" y="19050"/>
              <a:ext cx="337350" cy="160206"/>
            </a:xfrm>
            <a:prstGeom prst="rect">
              <a:avLst/>
            </a:prstGeom>
          </p:spPr>
          <p:txBody>
            <a:bodyPr lIns="48876" tIns="48876" rIns="48876" bIns="48876" rtlCol="0" anchor="ctr"/>
            <a:lstStyle/>
            <a:p>
              <a:pPr algn="ctr">
                <a:lnSpc>
                  <a:spcPts val="1539"/>
                </a:lnSpc>
              </a:pPr>
              <a:endParaRPr/>
            </a:p>
          </p:txBody>
        </p:sp>
      </p:grpSp>
      <p:sp>
        <p:nvSpPr>
          <p:cNvPr id="12" name="Freeform 12"/>
          <p:cNvSpPr/>
          <p:nvPr/>
        </p:nvSpPr>
        <p:spPr>
          <a:xfrm>
            <a:off x="13651109" y="9573258"/>
            <a:ext cx="1563866" cy="463859"/>
          </a:xfrm>
          <a:custGeom>
            <a:avLst/>
            <a:gdLst/>
            <a:ahLst/>
            <a:cxnLst/>
            <a:rect l="l" t="t" r="r" b="b"/>
            <a:pathLst>
              <a:path w="1563866" h="463859">
                <a:moveTo>
                  <a:pt x="0" y="0"/>
                </a:moveTo>
                <a:lnTo>
                  <a:pt x="1563866" y="0"/>
                </a:lnTo>
                <a:lnTo>
                  <a:pt x="1563866" y="463859"/>
                </a:lnTo>
                <a:lnTo>
                  <a:pt x="0" y="463859"/>
                </a:lnTo>
                <a:lnTo>
                  <a:pt x="0" y="0"/>
                </a:lnTo>
                <a:close/>
              </a:path>
            </a:pathLst>
          </a:custGeom>
          <a:blipFill>
            <a:blip r:embed="rId3"/>
            <a:stretch>
              <a:fillRect/>
            </a:stretch>
          </a:blipFill>
        </p:spPr>
      </p:sp>
      <p:sp>
        <p:nvSpPr>
          <p:cNvPr id="13" name="Freeform 13"/>
          <p:cNvSpPr/>
          <p:nvPr/>
        </p:nvSpPr>
        <p:spPr>
          <a:xfrm>
            <a:off x="12605131" y="9511778"/>
            <a:ext cx="569728" cy="569728"/>
          </a:xfrm>
          <a:custGeom>
            <a:avLst/>
            <a:gdLst/>
            <a:ahLst/>
            <a:cxnLst/>
            <a:rect l="l" t="t" r="r" b="b"/>
            <a:pathLst>
              <a:path w="569728" h="569728">
                <a:moveTo>
                  <a:pt x="0" y="0"/>
                </a:moveTo>
                <a:lnTo>
                  <a:pt x="569728" y="0"/>
                </a:lnTo>
                <a:lnTo>
                  <a:pt x="569728" y="569728"/>
                </a:lnTo>
                <a:lnTo>
                  <a:pt x="0" y="569728"/>
                </a:lnTo>
                <a:lnTo>
                  <a:pt x="0" y="0"/>
                </a:lnTo>
                <a:close/>
              </a:path>
            </a:pathLst>
          </a:custGeom>
          <a:blipFill>
            <a:blip r:embed="rId4"/>
            <a:stretch>
              <a:fillRect/>
            </a:stretch>
          </a:blipFill>
        </p:spPr>
      </p:sp>
      <p:sp>
        <p:nvSpPr>
          <p:cNvPr id="14" name="Freeform 14"/>
          <p:cNvSpPr/>
          <p:nvPr/>
        </p:nvSpPr>
        <p:spPr>
          <a:xfrm>
            <a:off x="8569758" y="9519630"/>
            <a:ext cx="1148485" cy="646023"/>
          </a:xfrm>
          <a:custGeom>
            <a:avLst/>
            <a:gdLst/>
            <a:ahLst/>
            <a:cxnLst/>
            <a:rect l="l" t="t" r="r" b="b"/>
            <a:pathLst>
              <a:path w="1148485" h="646023">
                <a:moveTo>
                  <a:pt x="0" y="0"/>
                </a:moveTo>
                <a:lnTo>
                  <a:pt x="1148484" y="0"/>
                </a:lnTo>
                <a:lnTo>
                  <a:pt x="1148484" y="646022"/>
                </a:lnTo>
                <a:lnTo>
                  <a:pt x="0" y="646022"/>
                </a:lnTo>
                <a:lnTo>
                  <a:pt x="0" y="0"/>
                </a:lnTo>
                <a:close/>
              </a:path>
            </a:pathLst>
          </a:custGeom>
          <a:blipFill>
            <a:blip r:embed="rId5"/>
            <a:stretch>
              <a:fillRect/>
            </a:stretch>
          </a:blipFill>
        </p:spPr>
      </p:sp>
      <p:sp>
        <p:nvSpPr>
          <p:cNvPr id="15" name="Freeform 15"/>
          <p:cNvSpPr/>
          <p:nvPr/>
        </p:nvSpPr>
        <p:spPr>
          <a:xfrm>
            <a:off x="15236669" y="9555662"/>
            <a:ext cx="2022631" cy="562792"/>
          </a:xfrm>
          <a:custGeom>
            <a:avLst/>
            <a:gdLst/>
            <a:ahLst/>
            <a:cxnLst/>
            <a:rect l="l" t="t" r="r" b="b"/>
            <a:pathLst>
              <a:path w="2022631" h="562792">
                <a:moveTo>
                  <a:pt x="0" y="0"/>
                </a:moveTo>
                <a:lnTo>
                  <a:pt x="2022631" y="0"/>
                </a:lnTo>
                <a:lnTo>
                  <a:pt x="2022631" y="562793"/>
                </a:lnTo>
                <a:lnTo>
                  <a:pt x="0" y="562793"/>
                </a:lnTo>
                <a:lnTo>
                  <a:pt x="0" y="0"/>
                </a:lnTo>
                <a:close/>
              </a:path>
            </a:pathLst>
          </a:custGeom>
          <a:blipFill>
            <a:blip r:embed="rId6"/>
            <a:stretch>
              <a:fillRect t="-105783" b="-95207"/>
            </a:stretch>
          </a:blipFill>
        </p:spPr>
      </p:sp>
      <p:sp>
        <p:nvSpPr>
          <p:cNvPr id="16" name="Freeform 16"/>
          <p:cNvSpPr/>
          <p:nvPr/>
        </p:nvSpPr>
        <p:spPr>
          <a:xfrm>
            <a:off x="10063052" y="9511778"/>
            <a:ext cx="1005212" cy="606677"/>
          </a:xfrm>
          <a:custGeom>
            <a:avLst/>
            <a:gdLst/>
            <a:ahLst/>
            <a:cxnLst/>
            <a:rect l="l" t="t" r="r" b="b"/>
            <a:pathLst>
              <a:path w="1005212" h="606677">
                <a:moveTo>
                  <a:pt x="0" y="0"/>
                </a:moveTo>
                <a:lnTo>
                  <a:pt x="1005212" y="0"/>
                </a:lnTo>
                <a:lnTo>
                  <a:pt x="1005212" y="606677"/>
                </a:lnTo>
                <a:lnTo>
                  <a:pt x="0" y="606677"/>
                </a:lnTo>
                <a:lnTo>
                  <a:pt x="0" y="0"/>
                </a:lnTo>
                <a:close/>
              </a:path>
            </a:pathLst>
          </a:custGeom>
          <a:blipFill>
            <a:blip r:embed="rId7"/>
            <a:stretch>
              <a:fillRect/>
            </a:stretch>
          </a:blipFill>
        </p:spPr>
      </p:sp>
      <p:sp>
        <p:nvSpPr>
          <p:cNvPr id="17" name="Freeform 17"/>
          <p:cNvSpPr/>
          <p:nvPr/>
        </p:nvSpPr>
        <p:spPr>
          <a:xfrm>
            <a:off x="11313258" y="9491921"/>
            <a:ext cx="1044223" cy="626534"/>
          </a:xfrm>
          <a:custGeom>
            <a:avLst/>
            <a:gdLst/>
            <a:ahLst/>
            <a:cxnLst/>
            <a:rect l="l" t="t" r="r" b="b"/>
            <a:pathLst>
              <a:path w="1044223" h="626534">
                <a:moveTo>
                  <a:pt x="0" y="0"/>
                </a:moveTo>
                <a:lnTo>
                  <a:pt x="1044223" y="0"/>
                </a:lnTo>
                <a:lnTo>
                  <a:pt x="1044223" y="626534"/>
                </a:lnTo>
                <a:lnTo>
                  <a:pt x="0" y="626534"/>
                </a:lnTo>
                <a:lnTo>
                  <a:pt x="0" y="0"/>
                </a:lnTo>
                <a:close/>
              </a:path>
            </a:pathLst>
          </a:custGeom>
          <a:blipFill>
            <a:blip r:embed="rId8"/>
            <a:stretch>
              <a:fillRect/>
            </a:stretch>
          </a:blipFill>
        </p:spPr>
      </p:sp>
      <p:grpSp>
        <p:nvGrpSpPr>
          <p:cNvPr id="18" name="Group 18"/>
          <p:cNvGrpSpPr/>
          <p:nvPr/>
        </p:nvGrpSpPr>
        <p:grpSpPr>
          <a:xfrm>
            <a:off x="4321558" y="2104326"/>
            <a:ext cx="2078673" cy="2078673"/>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9"/>
              <a:stretch>
                <a:fillRect l="-10090" t="-17308" r="-11178" b="-9567"/>
              </a:stretch>
            </a:blipFill>
            <a:ln w="95250" cap="sq">
              <a:solidFill>
                <a:srgbClr val="3C3333"/>
              </a:solidFill>
              <a:prstDash val="solid"/>
              <a:miter/>
            </a:ln>
          </p:spPr>
        </p:sp>
      </p:grpSp>
      <p:grpSp>
        <p:nvGrpSpPr>
          <p:cNvPr id="20" name="Group 20"/>
          <p:cNvGrpSpPr/>
          <p:nvPr/>
        </p:nvGrpSpPr>
        <p:grpSpPr>
          <a:xfrm>
            <a:off x="11622970" y="2104326"/>
            <a:ext cx="1964322" cy="1964322"/>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0"/>
              <a:stretch>
                <a:fillRect l="-3533" t="-15876" r="-17801" b="-14073"/>
              </a:stretch>
            </a:blipFill>
            <a:ln w="95250" cap="sq">
              <a:solidFill>
                <a:srgbClr val="3C3333"/>
              </a:solidFill>
              <a:prstDash val="solid"/>
              <a:miter/>
            </a:ln>
          </p:spPr>
        </p:sp>
      </p:grpSp>
      <p:grpSp>
        <p:nvGrpSpPr>
          <p:cNvPr id="22" name="Group 22"/>
          <p:cNvGrpSpPr/>
          <p:nvPr/>
        </p:nvGrpSpPr>
        <p:grpSpPr>
          <a:xfrm>
            <a:off x="-614820" y="4496471"/>
            <a:ext cx="4275399" cy="1147637"/>
            <a:chOff x="0" y="0"/>
            <a:chExt cx="1668821" cy="447958"/>
          </a:xfrm>
        </p:grpSpPr>
        <p:sp>
          <p:nvSpPr>
            <p:cNvPr id="23" name="Freeform 23"/>
            <p:cNvSpPr/>
            <p:nvPr/>
          </p:nvSpPr>
          <p:spPr>
            <a:xfrm>
              <a:off x="0" y="0"/>
              <a:ext cx="1668821" cy="447958"/>
            </a:xfrm>
            <a:custGeom>
              <a:avLst/>
              <a:gdLst/>
              <a:ahLst/>
              <a:cxnLst/>
              <a:rect l="l" t="t" r="r" b="b"/>
              <a:pathLst>
                <a:path w="1668821" h="447958">
                  <a:moveTo>
                    <a:pt x="0" y="0"/>
                  </a:moveTo>
                  <a:lnTo>
                    <a:pt x="1668821" y="0"/>
                  </a:lnTo>
                  <a:lnTo>
                    <a:pt x="1668821" y="447958"/>
                  </a:lnTo>
                  <a:lnTo>
                    <a:pt x="0" y="447958"/>
                  </a:lnTo>
                  <a:close/>
                </a:path>
              </a:pathLst>
            </a:custGeom>
            <a:solidFill>
              <a:srgbClr val="E7E7E7"/>
            </a:solidFill>
          </p:spPr>
        </p:sp>
        <p:sp>
          <p:nvSpPr>
            <p:cNvPr id="24" name="TextBox 24"/>
            <p:cNvSpPr txBox="1"/>
            <p:nvPr/>
          </p:nvSpPr>
          <p:spPr>
            <a:xfrm>
              <a:off x="0" y="-28575"/>
              <a:ext cx="1668821" cy="476533"/>
            </a:xfrm>
            <a:prstGeom prst="rect">
              <a:avLst/>
            </a:prstGeom>
          </p:spPr>
          <p:txBody>
            <a:bodyPr lIns="51955" tIns="51955" rIns="51955" bIns="51955" rtlCol="0" anchor="ctr"/>
            <a:lstStyle/>
            <a:p>
              <a:pPr algn="ctr">
                <a:lnSpc>
                  <a:spcPts val="2147"/>
                </a:lnSpc>
                <a:spcBef>
                  <a:spcPct val="0"/>
                </a:spcBef>
              </a:pPr>
              <a:endParaRPr/>
            </a:p>
          </p:txBody>
        </p:sp>
      </p:grpSp>
      <p:grpSp>
        <p:nvGrpSpPr>
          <p:cNvPr id="25" name="Group 25"/>
          <p:cNvGrpSpPr/>
          <p:nvPr/>
        </p:nvGrpSpPr>
        <p:grpSpPr>
          <a:xfrm>
            <a:off x="3660579" y="4373474"/>
            <a:ext cx="15463611" cy="2650199"/>
            <a:chOff x="0" y="0"/>
            <a:chExt cx="6035928" cy="1034455"/>
          </a:xfrm>
        </p:grpSpPr>
        <p:sp>
          <p:nvSpPr>
            <p:cNvPr id="26" name="Freeform 26"/>
            <p:cNvSpPr/>
            <p:nvPr/>
          </p:nvSpPr>
          <p:spPr>
            <a:xfrm>
              <a:off x="0" y="0"/>
              <a:ext cx="6035928" cy="1034455"/>
            </a:xfrm>
            <a:custGeom>
              <a:avLst/>
              <a:gdLst/>
              <a:ahLst/>
              <a:cxnLst/>
              <a:rect l="l" t="t" r="r" b="b"/>
              <a:pathLst>
                <a:path w="6035928" h="1034455">
                  <a:moveTo>
                    <a:pt x="0" y="0"/>
                  </a:moveTo>
                  <a:lnTo>
                    <a:pt x="6035928" y="0"/>
                  </a:lnTo>
                  <a:lnTo>
                    <a:pt x="6035928" y="1034455"/>
                  </a:lnTo>
                  <a:lnTo>
                    <a:pt x="0" y="1034455"/>
                  </a:lnTo>
                  <a:close/>
                </a:path>
              </a:pathLst>
            </a:custGeom>
            <a:solidFill>
              <a:srgbClr val="E7E7E7"/>
            </a:solidFill>
          </p:spPr>
        </p:sp>
        <p:sp>
          <p:nvSpPr>
            <p:cNvPr id="27" name="TextBox 27"/>
            <p:cNvSpPr txBox="1"/>
            <p:nvPr/>
          </p:nvSpPr>
          <p:spPr>
            <a:xfrm>
              <a:off x="0" y="-28575"/>
              <a:ext cx="6035928" cy="1063030"/>
            </a:xfrm>
            <a:prstGeom prst="rect">
              <a:avLst/>
            </a:prstGeom>
          </p:spPr>
          <p:txBody>
            <a:bodyPr lIns="51955" tIns="51955" rIns="51955" bIns="51955" rtlCol="0" anchor="ctr"/>
            <a:lstStyle/>
            <a:p>
              <a:pPr algn="ctr">
                <a:lnSpc>
                  <a:spcPts val="2147"/>
                </a:lnSpc>
                <a:spcBef>
                  <a:spcPct val="0"/>
                </a:spcBef>
              </a:pPr>
              <a:endParaRPr/>
            </a:p>
          </p:txBody>
        </p:sp>
      </p:grpSp>
      <p:grpSp>
        <p:nvGrpSpPr>
          <p:cNvPr id="28" name="Group 28"/>
          <p:cNvGrpSpPr/>
          <p:nvPr/>
        </p:nvGrpSpPr>
        <p:grpSpPr>
          <a:xfrm>
            <a:off x="4321558" y="4525900"/>
            <a:ext cx="2078673" cy="2078673"/>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1"/>
              <a:stretch>
                <a:fillRect l="-56865" t="-6344" r="-116865" b="-47628"/>
              </a:stretch>
            </a:blipFill>
            <a:ln w="95250" cap="sq">
              <a:solidFill>
                <a:srgbClr val="3C3333"/>
              </a:solidFill>
              <a:prstDash val="solid"/>
              <a:miter/>
            </a:ln>
          </p:spPr>
        </p:sp>
      </p:grpSp>
      <p:grpSp>
        <p:nvGrpSpPr>
          <p:cNvPr id="30" name="Group 30"/>
          <p:cNvGrpSpPr/>
          <p:nvPr/>
        </p:nvGrpSpPr>
        <p:grpSpPr>
          <a:xfrm>
            <a:off x="11622970" y="4525874"/>
            <a:ext cx="2078673" cy="2078673"/>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2"/>
              <a:stretch>
                <a:fillRect l="-39125" t="-1057" r="-118433" b="-156501"/>
              </a:stretch>
            </a:blipFill>
            <a:ln w="95250" cap="sq">
              <a:solidFill>
                <a:srgbClr val="3C3333"/>
              </a:solidFill>
              <a:prstDash val="solid"/>
              <a:miter/>
            </a:ln>
          </p:spPr>
        </p:sp>
      </p:grpSp>
      <p:sp>
        <p:nvSpPr>
          <p:cNvPr id="33" name="TextBox 33"/>
          <p:cNvSpPr txBox="1"/>
          <p:nvPr/>
        </p:nvSpPr>
        <p:spPr>
          <a:xfrm>
            <a:off x="4848008" y="497395"/>
            <a:ext cx="15628596" cy="1164707"/>
          </a:xfrm>
          <a:prstGeom prst="rect">
            <a:avLst/>
          </a:prstGeom>
        </p:spPr>
        <p:txBody>
          <a:bodyPr lIns="0" tIns="0" rIns="0" bIns="0" rtlCol="0" anchor="t">
            <a:spAutoFit/>
          </a:bodyPr>
          <a:lstStyle/>
          <a:p>
            <a:pPr algn="l">
              <a:lnSpc>
                <a:spcPts val="7604"/>
              </a:lnSpc>
            </a:pPr>
            <a:r>
              <a:rPr lang="en-US" sz="7604" b="1" dirty="0">
                <a:solidFill>
                  <a:srgbClr val="E8514D"/>
                </a:solidFill>
                <a:latin typeface="Futura Bold"/>
                <a:ea typeface="Futura Bold"/>
                <a:cs typeface="Futura Bold"/>
                <a:sym typeface="Futura Bold"/>
              </a:rPr>
              <a:t>Our Webinar Team</a:t>
            </a:r>
          </a:p>
        </p:txBody>
      </p:sp>
      <p:sp>
        <p:nvSpPr>
          <p:cNvPr id="34" name="TextBox 34"/>
          <p:cNvSpPr txBox="1"/>
          <p:nvPr/>
        </p:nvSpPr>
        <p:spPr>
          <a:xfrm>
            <a:off x="6400232" y="2260979"/>
            <a:ext cx="4339052" cy="536575"/>
          </a:xfrm>
          <a:prstGeom prst="rect">
            <a:avLst/>
          </a:prstGeom>
        </p:spPr>
        <p:txBody>
          <a:bodyPr lIns="0" tIns="0" rIns="0" bIns="0" rtlCol="0" anchor="t">
            <a:spAutoFit/>
          </a:bodyPr>
          <a:lstStyle/>
          <a:p>
            <a:pPr algn="l">
              <a:lnSpc>
                <a:spcPts val="3500"/>
              </a:lnSpc>
            </a:pPr>
            <a:r>
              <a:rPr lang="en-US" sz="3500">
                <a:solidFill>
                  <a:srgbClr val="E8514D"/>
                </a:solidFill>
                <a:latin typeface="Futura"/>
                <a:ea typeface="Futura"/>
                <a:cs typeface="Futura"/>
                <a:sym typeface="Futura"/>
              </a:rPr>
              <a:t> Michelle Hurtubise</a:t>
            </a:r>
          </a:p>
        </p:txBody>
      </p:sp>
      <p:sp>
        <p:nvSpPr>
          <p:cNvPr id="35" name="TextBox 35"/>
          <p:cNvSpPr txBox="1"/>
          <p:nvPr/>
        </p:nvSpPr>
        <p:spPr>
          <a:xfrm>
            <a:off x="13806927" y="2276619"/>
            <a:ext cx="3782677" cy="536575"/>
          </a:xfrm>
          <a:prstGeom prst="rect">
            <a:avLst/>
          </a:prstGeom>
        </p:spPr>
        <p:txBody>
          <a:bodyPr lIns="0" tIns="0" rIns="0" bIns="0" rtlCol="0" anchor="t">
            <a:spAutoFit/>
          </a:bodyPr>
          <a:lstStyle/>
          <a:p>
            <a:pPr algn="l">
              <a:lnSpc>
                <a:spcPts val="3500"/>
              </a:lnSpc>
            </a:pPr>
            <a:r>
              <a:rPr lang="en-US" sz="3500">
                <a:solidFill>
                  <a:srgbClr val="E8514D"/>
                </a:solidFill>
                <a:latin typeface="Futura"/>
                <a:ea typeface="Futura"/>
                <a:cs typeface="Futura"/>
                <a:sym typeface="Futura"/>
              </a:rPr>
              <a:t>Dr. Ivy Bourgeault</a:t>
            </a:r>
          </a:p>
        </p:txBody>
      </p:sp>
      <p:sp>
        <p:nvSpPr>
          <p:cNvPr id="36" name="TextBox 36"/>
          <p:cNvSpPr txBox="1"/>
          <p:nvPr/>
        </p:nvSpPr>
        <p:spPr>
          <a:xfrm>
            <a:off x="552500" y="2127695"/>
            <a:ext cx="2571409" cy="466725"/>
          </a:xfrm>
          <a:prstGeom prst="rect">
            <a:avLst/>
          </a:prstGeom>
        </p:spPr>
        <p:txBody>
          <a:bodyPr lIns="0" tIns="0" rIns="0" bIns="0" rtlCol="0" anchor="t">
            <a:spAutoFit/>
          </a:bodyPr>
          <a:lstStyle/>
          <a:p>
            <a:pPr algn="l">
              <a:lnSpc>
                <a:spcPts val="3000"/>
              </a:lnSpc>
            </a:pPr>
            <a:r>
              <a:rPr lang="en-US" sz="3000" b="1">
                <a:solidFill>
                  <a:srgbClr val="E8514D"/>
                </a:solidFill>
                <a:latin typeface="Futura Bold"/>
                <a:ea typeface="Futura Bold"/>
                <a:cs typeface="Futura Bold"/>
                <a:sym typeface="Futura Bold"/>
              </a:rPr>
              <a:t>Speakers</a:t>
            </a:r>
          </a:p>
        </p:txBody>
      </p:sp>
      <p:sp>
        <p:nvSpPr>
          <p:cNvPr id="37" name="TextBox 37"/>
          <p:cNvSpPr txBox="1"/>
          <p:nvPr/>
        </p:nvSpPr>
        <p:spPr>
          <a:xfrm>
            <a:off x="505972" y="4812445"/>
            <a:ext cx="2571409" cy="466725"/>
          </a:xfrm>
          <a:prstGeom prst="rect">
            <a:avLst/>
          </a:prstGeom>
        </p:spPr>
        <p:txBody>
          <a:bodyPr lIns="0" tIns="0" rIns="0" bIns="0" rtlCol="0" anchor="t">
            <a:spAutoFit/>
          </a:bodyPr>
          <a:lstStyle/>
          <a:p>
            <a:pPr algn="l">
              <a:lnSpc>
                <a:spcPts val="3000"/>
              </a:lnSpc>
            </a:pPr>
            <a:r>
              <a:rPr lang="en-US" sz="3000" b="1">
                <a:solidFill>
                  <a:srgbClr val="E8514D"/>
                </a:solidFill>
                <a:latin typeface="Futura Bold"/>
                <a:ea typeface="Futura Bold"/>
                <a:cs typeface="Futura Bold"/>
                <a:sym typeface="Futura Bold"/>
              </a:rPr>
              <a:t>Moderators</a:t>
            </a:r>
          </a:p>
        </p:txBody>
      </p:sp>
      <p:sp>
        <p:nvSpPr>
          <p:cNvPr id="38" name="TextBox 38"/>
          <p:cNvSpPr txBox="1"/>
          <p:nvPr/>
        </p:nvSpPr>
        <p:spPr>
          <a:xfrm>
            <a:off x="6557625" y="4556801"/>
            <a:ext cx="4646109" cy="536575"/>
          </a:xfrm>
          <a:prstGeom prst="rect">
            <a:avLst/>
          </a:prstGeom>
        </p:spPr>
        <p:txBody>
          <a:bodyPr lIns="0" tIns="0" rIns="0" bIns="0" rtlCol="0" anchor="t">
            <a:spAutoFit/>
          </a:bodyPr>
          <a:lstStyle/>
          <a:p>
            <a:pPr algn="l">
              <a:lnSpc>
                <a:spcPts val="3500"/>
              </a:lnSpc>
            </a:pPr>
            <a:r>
              <a:rPr lang="en-US" sz="3500">
                <a:solidFill>
                  <a:srgbClr val="E8514D"/>
                </a:solidFill>
                <a:latin typeface="Futura"/>
                <a:ea typeface="Futura"/>
                <a:cs typeface="Futura"/>
                <a:sym typeface="Futura"/>
              </a:rPr>
              <a:t>Tamara Chipperfield</a:t>
            </a:r>
          </a:p>
        </p:txBody>
      </p:sp>
      <p:sp>
        <p:nvSpPr>
          <p:cNvPr id="39" name="TextBox 39"/>
          <p:cNvSpPr txBox="1"/>
          <p:nvPr/>
        </p:nvSpPr>
        <p:spPr>
          <a:xfrm>
            <a:off x="13806927" y="4556801"/>
            <a:ext cx="4339052" cy="536575"/>
          </a:xfrm>
          <a:prstGeom prst="rect">
            <a:avLst/>
          </a:prstGeom>
        </p:spPr>
        <p:txBody>
          <a:bodyPr lIns="0" tIns="0" rIns="0" bIns="0" rtlCol="0" anchor="t">
            <a:spAutoFit/>
          </a:bodyPr>
          <a:lstStyle/>
          <a:p>
            <a:pPr algn="l">
              <a:lnSpc>
                <a:spcPts val="3500"/>
              </a:lnSpc>
            </a:pPr>
            <a:r>
              <a:rPr lang="en-US" sz="3500">
                <a:solidFill>
                  <a:srgbClr val="E8514D"/>
                </a:solidFill>
                <a:latin typeface="Futura"/>
                <a:ea typeface="Futura"/>
                <a:cs typeface="Futura"/>
                <a:sym typeface="Futura"/>
              </a:rPr>
              <a:t>Yacouba Traore</a:t>
            </a:r>
          </a:p>
        </p:txBody>
      </p:sp>
      <p:sp>
        <p:nvSpPr>
          <p:cNvPr id="40" name="TextBox 40"/>
          <p:cNvSpPr txBox="1"/>
          <p:nvPr/>
        </p:nvSpPr>
        <p:spPr>
          <a:xfrm>
            <a:off x="6609140" y="2813194"/>
            <a:ext cx="4704118" cy="371475"/>
          </a:xfrm>
          <a:prstGeom prst="rect">
            <a:avLst/>
          </a:prstGeom>
        </p:spPr>
        <p:txBody>
          <a:bodyPr lIns="0" tIns="0" rIns="0" bIns="0" rtlCol="0" anchor="t">
            <a:spAutoFit/>
          </a:bodyPr>
          <a:lstStyle/>
          <a:p>
            <a:pPr algn="l">
              <a:lnSpc>
                <a:spcPts val="2999"/>
              </a:lnSpc>
            </a:pPr>
            <a:r>
              <a:rPr lang="en-US" sz="2499" i="1">
                <a:solidFill>
                  <a:srgbClr val="000000"/>
                </a:solidFill>
                <a:latin typeface="Glacial Indifference Italics"/>
                <a:ea typeface="Glacial Indifference Italics"/>
                <a:cs typeface="Glacial Indifference Italics"/>
                <a:sym typeface="Glacial Indifference Italics"/>
              </a:rPr>
              <a:t>CEO, Centretown CHC </a:t>
            </a:r>
          </a:p>
        </p:txBody>
      </p:sp>
      <p:sp>
        <p:nvSpPr>
          <p:cNvPr id="41" name="TextBox 41"/>
          <p:cNvSpPr txBox="1"/>
          <p:nvPr/>
        </p:nvSpPr>
        <p:spPr>
          <a:xfrm>
            <a:off x="6609140" y="5246027"/>
            <a:ext cx="4704118" cy="371475"/>
          </a:xfrm>
          <a:prstGeom prst="rect">
            <a:avLst/>
          </a:prstGeom>
        </p:spPr>
        <p:txBody>
          <a:bodyPr lIns="0" tIns="0" rIns="0" bIns="0" rtlCol="0" anchor="t">
            <a:spAutoFit/>
          </a:bodyPr>
          <a:lstStyle/>
          <a:p>
            <a:pPr algn="l">
              <a:lnSpc>
                <a:spcPts val="2999"/>
              </a:lnSpc>
            </a:pPr>
            <a:r>
              <a:rPr lang="en-US" sz="2499" i="1">
                <a:solidFill>
                  <a:srgbClr val="000000"/>
                </a:solidFill>
                <a:latin typeface="Glacial Indifference Italics"/>
                <a:ea typeface="Glacial Indifference Italics"/>
                <a:cs typeface="Glacial Indifference Italics"/>
                <a:sym typeface="Glacial Indifference Italics"/>
              </a:rPr>
              <a:t>CEO, Pinecrest Queensway CHC</a:t>
            </a:r>
          </a:p>
        </p:txBody>
      </p:sp>
      <p:sp>
        <p:nvSpPr>
          <p:cNvPr id="42" name="TextBox 42"/>
          <p:cNvSpPr txBox="1"/>
          <p:nvPr/>
        </p:nvSpPr>
        <p:spPr>
          <a:xfrm>
            <a:off x="13895926" y="5246027"/>
            <a:ext cx="4704118" cy="371475"/>
          </a:xfrm>
          <a:prstGeom prst="rect">
            <a:avLst/>
          </a:prstGeom>
        </p:spPr>
        <p:txBody>
          <a:bodyPr lIns="0" tIns="0" rIns="0" bIns="0" rtlCol="0" anchor="t">
            <a:spAutoFit/>
          </a:bodyPr>
          <a:lstStyle/>
          <a:p>
            <a:pPr algn="l">
              <a:lnSpc>
                <a:spcPts val="2999"/>
              </a:lnSpc>
            </a:pPr>
            <a:r>
              <a:rPr lang="en-US" sz="2499" i="1">
                <a:solidFill>
                  <a:srgbClr val="000000"/>
                </a:solidFill>
                <a:latin typeface="Glacial Indifference Italics"/>
                <a:ea typeface="Glacial Indifference Italics"/>
                <a:cs typeface="Glacial Indifference Italics"/>
                <a:sym typeface="Glacial Indifference Italics"/>
              </a:rPr>
              <a:t>CEO, Carlington CHC</a:t>
            </a:r>
          </a:p>
        </p:txBody>
      </p:sp>
      <p:sp>
        <p:nvSpPr>
          <p:cNvPr id="43" name="TextBox 43"/>
          <p:cNvSpPr txBox="1"/>
          <p:nvPr/>
        </p:nvSpPr>
        <p:spPr>
          <a:xfrm>
            <a:off x="13806927" y="2957926"/>
            <a:ext cx="4704118" cy="742950"/>
          </a:xfrm>
          <a:prstGeom prst="rect">
            <a:avLst/>
          </a:prstGeom>
        </p:spPr>
        <p:txBody>
          <a:bodyPr lIns="0" tIns="0" rIns="0" bIns="0" rtlCol="0" anchor="t">
            <a:spAutoFit/>
          </a:bodyPr>
          <a:lstStyle/>
          <a:p>
            <a:pPr algn="l">
              <a:lnSpc>
                <a:spcPts val="2999"/>
              </a:lnSpc>
            </a:pPr>
            <a:r>
              <a:rPr lang="en-US" sz="2499" i="1">
                <a:solidFill>
                  <a:srgbClr val="000000"/>
                </a:solidFill>
                <a:latin typeface="Glacial Indifference Italics"/>
                <a:ea typeface="Glacial Indifference Italics"/>
                <a:cs typeface="Glacial Indifference Italics"/>
                <a:sym typeface="Glacial Indifference Italics"/>
              </a:rPr>
              <a:t>Professor &amp; Research Chair, </a:t>
            </a:r>
          </a:p>
          <a:p>
            <a:pPr algn="l">
              <a:lnSpc>
                <a:spcPts val="2999"/>
              </a:lnSpc>
            </a:pPr>
            <a:r>
              <a:rPr lang="en-US" sz="2499" i="1">
                <a:solidFill>
                  <a:srgbClr val="000000"/>
                </a:solidFill>
                <a:latin typeface="Glacial Indifference Italics"/>
                <a:ea typeface="Glacial Indifference Italics"/>
                <a:cs typeface="Glacial Indifference Italics"/>
                <a:sym typeface="Glacial Indifference Italics"/>
              </a:rPr>
              <a:t>University of Ottawa</a:t>
            </a:r>
          </a:p>
        </p:txBody>
      </p:sp>
      <p:sp>
        <p:nvSpPr>
          <p:cNvPr id="44" name="TextBox 44"/>
          <p:cNvSpPr txBox="1"/>
          <p:nvPr/>
        </p:nvSpPr>
        <p:spPr>
          <a:xfrm>
            <a:off x="540340" y="7582474"/>
            <a:ext cx="2571409" cy="466725"/>
          </a:xfrm>
          <a:prstGeom prst="rect">
            <a:avLst/>
          </a:prstGeom>
        </p:spPr>
        <p:txBody>
          <a:bodyPr lIns="0" tIns="0" rIns="0" bIns="0" rtlCol="0" anchor="t">
            <a:spAutoFit/>
          </a:bodyPr>
          <a:lstStyle/>
          <a:p>
            <a:pPr algn="l">
              <a:lnSpc>
                <a:spcPts val="3000"/>
              </a:lnSpc>
            </a:pPr>
            <a:r>
              <a:rPr lang="en-US" sz="3000" b="1">
                <a:solidFill>
                  <a:srgbClr val="E8514D"/>
                </a:solidFill>
                <a:latin typeface="Futura Bold"/>
                <a:ea typeface="Futura Bold"/>
                <a:cs typeface="Futura Bold"/>
                <a:sym typeface="Futura Bold"/>
              </a:rPr>
              <a:t>Logistics</a:t>
            </a:r>
          </a:p>
        </p:txBody>
      </p:sp>
      <p:sp>
        <p:nvSpPr>
          <p:cNvPr id="45" name="TextBox 45"/>
          <p:cNvSpPr txBox="1"/>
          <p:nvPr/>
        </p:nvSpPr>
        <p:spPr>
          <a:xfrm>
            <a:off x="4553565" y="7325964"/>
            <a:ext cx="4646109" cy="536575"/>
          </a:xfrm>
          <a:prstGeom prst="rect">
            <a:avLst/>
          </a:prstGeom>
        </p:spPr>
        <p:txBody>
          <a:bodyPr lIns="0" tIns="0" rIns="0" bIns="0" rtlCol="0" anchor="t">
            <a:spAutoFit/>
          </a:bodyPr>
          <a:lstStyle/>
          <a:p>
            <a:pPr algn="l">
              <a:lnSpc>
                <a:spcPts val="3500"/>
              </a:lnSpc>
            </a:pPr>
            <a:r>
              <a:rPr lang="en-US" sz="3500">
                <a:solidFill>
                  <a:srgbClr val="E8514D"/>
                </a:solidFill>
                <a:latin typeface="Futura"/>
                <a:ea typeface="Futura"/>
                <a:cs typeface="Futura"/>
                <a:sym typeface="Futura"/>
              </a:rPr>
              <a:t>Andrea Poncia</a:t>
            </a:r>
          </a:p>
        </p:txBody>
      </p:sp>
      <p:sp>
        <p:nvSpPr>
          <p:cNvPr id="46" name="TextBox 46"/>
          <p:cNvSpPr txBox="1"/>
          <p:nvPr/>
        </p:nvSpPr>
        <p:spPr>
          <a:xfrm>
            <a:off x="8525509" y="7318948"/>
            <a:ext cx="4360359" cy="536575"/>
          </a:xfrm>
          <a:prstGeom prst="rect">
            <a:avLst/>
          </a:prstGeom>
        </p:spPr>
        <p:txBody>
          <a:bodyPr lIns="0" tIns="0" rIns="0" bIns="0" rtlCol="0" anchor="t">
            <a:spAutoFit/>
          </a:bodyPr>
          <a:lstStyle/>
          <a:p>
            <a:pPr algn="l">
              <a:lnSpc>
                <a:spcPts val="3500"/>
              </a:lnSpc>
            </a:pPr>
            <a:r>
              <a:rPr lang="en-US" sz="3500">
                <a:solidFill>
                  <a:srgbClr val="E8514D"/>
                </a:solidFill>
                <a:latin typeface="Futura"/>
                <a:ea typeface="Futura"/>
                <a:cs typeface="Futura"/>
                <a:sym typeface="Futura"/>
              </a:rPr>
              <a:t>Shravana Ramgoolam</a:t>
            </a:r>
          </a:p>
        </p:txBody>
      </p:sp>
      <p:sp>
        <p:nvSpPr>
          <p:cNvPr id="47" name="TextBox 47"/>
          <p:cNvSpPr txBox="1"/>
          <p:nvPr/>
        </p:nvSpPr>
        <p:spPr>
          <a:xfrm>
            <a:off x="4553565" y="7912674"/>
            <a:ext cx="3912810" cy="933450"/>
          </a:xfrm>
          <a:prstGeom prst="rect">
            <a:avLst/>
          </a:prstGeom>
        </p:spPr>
        <p:txBody>
          <a:bodyPr lIns="0" tIns="0" rIns="0" bIns="0" rtlCol="0" anchor="t">
            <a:spAutoFit/>
          </a:bodyPr>
          <a:lstStyle/>
          <a:p>
            <a:pPr algn="l">
              <a:lnSpc>
                <a:spcPts val="2400"/>
              </a:lnSpc>
            </a:pPr>
            <a:r>
              <a:rPr lang="en-US" sz="2000" i="1">
                <a:solidFill>
                  <a:srgbClr val="000000"/>
                </a:solidFill>
                <a:latin typeface="Glacial Indifference Italics"/>
                <a:ea typeface="Glacial Indifference Italics"/>
                <a:cs typeface="Glacial Indifference Italics"/>
                <a:sym typeface="Glacial Indifference Italics"/>
              </a:rPr>
              <a:t>Coordinator, </a:t>
            </a:r>
          </a:p>
          <a:p>
            <a:pPr algn="l">
              <a:lnSpc>
                <a:spcPts val="2400"/>
              </a:lnSpc>
            </a:pPr>
            <a:r>
              <a:rPr lang="en-US" sz="2000" i="1">
                <a:solidFill>
                  <a:srgbClr val="000000"/>
                </a:solidFill>
                <a:latin typeface="Glacial Indifference Italics"/>
                <a:ea typeface="Glacial Indifference Italics"/>
                <a:cs typeface="Glacial Indifference Italics"/>
                <a:sym typeface="Glacial Indifference Italics"/>
              </a:rPr>
              <a:t>Coalition of Community </a:t>
            </a:r>
          </a:p>
          <a:p>
            <a:pPr algn="l">
              <a:lnSpc>
                <a:spcPts val="2400"/>
              </a:lnSpc>
            </a:pPr>
            <a:r>
              <a:rPr lang="en-US" sz="2000" i="1">
                <a:solidFill>
                  <a:srgbClr val="000000"/>
                </a:solidFill>
                <a:latin typeface="Glacial Indifference Italics"/>
                <a:ea typeface="Glacial Indifference Italics"/>
                <a:cs typeface="Glacial Indifference Italics"/>
                <a:sym typeface="Glacial Indifference Italics"/>
              </a:rPr>
              <a:t>Health &amp; Resource Centres </a:t>
            </a:r>
          </a:p>
        </p:txBody>
      </p:sp>
      <p:sp>
        <p:nvSpPr>
          <p:cNvPr id="48" name="TextBox 48"/>
          <p:cNvSpPr txBox="1"/>
          <p:nvPr/>
        </p:nvSpPr>
        <p:spPr>
          <a:xfrm>
            <a:off x="8604125" y="7912674"/>
            <a:ext cx="3867620" cy="933450"/>
          </a:xfrm>
          <a:prstGeom prst="rect">
            <a:avLst/>
          </a:prstGeom>
        </p:spPr>
        <p:txBody>
          <a:bodyPr lIns="0" tIns="0" rIns="0" bIns="0" rtlCol="0" anchor="t">
            <a:spAutoFit/>
          </a:bodyPr>
          <a:lstStyle/>
          <a:p>
            <a:pPr algn="l">
              <a:lnSpc>
                <a:spcPts val="2400"/>
              </a:lnSpc>
            </a:pPr>
            <a:r>
              <a:rPr lang="en-US" sz="2000" i="1">
                <a:solidFill>
                  <a:srgbClr val="000000"/>
                </a:solidFill>
                <a:latin typeface="Glacial Indifference Italics"/>
                <a:ea typeface="Glacial Indifference Italics"/>
                <a:cs typeface="Glacial Indifference Italics"/>
                <a:sym typeface="Glacial Indifference Italics"/>
              </a:rPr>
              <a:t>Communications &amp; Resource Development Coordinator, Carlington CHC</a:t>
            </a:r>
          </a:p>
        </p:txBody>
      </p:sp>
      <p:sp>
        <p:nvSpPr>
          <p:cNvPr id="49" name="TextBox 49"/>
          <p:cNvSpPr txBox="1"/>
          <p:nvPr/>
        </p:nvSpPr>
        <p:spPr>
          <a:xfrm>
            <a:off x="13387302" y="7318948"/>
            <a:ext cx="4360359" cy="448841"/>
          </a:xfrm>
          <a:prstGeom prst="rect">
            <a:avLst/>
          </a:prstGeom>
        </p:spPr>
        <p:txBody>
          <a:bodyPr lIns="0" tIns="0" rIns="0" bIns="0" rtlCol="0" anchor="t">
            <a:spAutoFit/>
          </a:bodyPr>
          <a:lstStyle/>
          <a:p>
            <a:pPr algn="l">
              <a:lnSpc>
                <a:spcPts val="3500"/>
              </a:lnSpc>
            </a:pPr>
            <a:r>
              <a:rPr lang="en-US" sz="3500" dirty="0" smtClean="0">
                <a:solidFill>
                  <a:srgbClr val="E8514D"/>
                </a:solidFill>
                <a:latin typeface="Futura"/>
                <a:ea typeface="Futura"/>
                <a:cs typeface="Futura"/>
                <a:sym typeface="Futura"/>
              </a:rPr>
              <a:t>Sabrina Manbahadur</a:t>
            </a:r>
            <a:endParaRPr lang="en-US" sz="3500" dirty="0">
              <a:solidFill>
                <a:srgbClr val="E8514D"/>
              </a:solidFill>
              <a:latin typeface="Futura"/>
              <a:ea typeface="Futura"/>
              <a:cs typeface="Futura"/>
              <a:sym typeface="Futura"/>
            </a:endParaRPr>
          </a:p>
        </p:txBody>
      </p:sp>
      <p:sp>
        <p:nvSpPr>
          <p:cNvPr id="50" name="TextBox 50"/>
          <p:cNvSpPr txBox="1"/>
          <p:nvPr/>
        </p:nvSpPr>
        <p:spPr>
          <a:xfrm>
            <a:off x="13387302" y="7912674"/>
            <a:ext cx="3452373" cy="615553"/>
          </a:xfrm>
          <a:prstGeom prst="rect">
            <a:avLst/>
          </a:prstGeom>
        </p:spPr>
        <p:txBody>
          <a:bodyPr lIns="0" tIns="0" rIns="0" bIns="0" rtlCol="0" anchor="t">
            <a:spAutoFit/>
          </a:bodyPr>
          <a:lstStyle/>
          <a:p>
            <a:pPr algn="l">
              <a:lnSpc>
                <a:spcPts val="2400"/>
              </a:lnSpc>
            </a:pPr>
            <a:r>
              <a:rPr lang="en-US" sz="2000" i="1" dirty="0" smtClean="0">
                <a:solidFill>
                  <a:srgbClr val="000000"/>
                </a:solidFill>
                <a:latin typeface="Glacial Indifference Italics"/>
                <a:ea typeface="Glacial Indifference Italics"/>
                <a:cs typeface="Glacial Indifference Italics"/>
                <a:sym typeface="Glacial Indifference Italics"/>
              </a:rPr>
              <a:t>________,</a:t>
            </a:r>
            <a:br>
              <a:rPr lang="en-US" sz="2000" i="1" dirty="0" smtClean="0">
                <a:solidFill>
                  <a:srgbClr val="000000"/>
                </a:solidFill>
                <a:latin typeface="Glacial Indifference Italics"/>
                <a:ea typeface="Glacial Indifference Italics"/>
                <a:cs typeface="Glacial Indifference Italics"/>
                <a:sym typeface="Glacial Indifference Italics"/>
              </a:rPr>
            </a:br>
            <a:r>
              <a:rPr lang="en-US" sz="2000" i="1" dirty="0" smtClean="0">
                <a:solidFill>
                  <a:srgbClr val="000000"/>
                </a:solidFill>
                <a:latin typeface="Glacial Indifference Italics"/>
                <a:ea typeface="Glacial Indifference Italics"/>
                <a:cs typeface="Glacial Indifference Italics"/>
                <a:sym typeface="Glacial Indifference Italics"/>
              </a:rPr>
              <a:t>Somerset West </a:t>
            </a:r>
            <a:r>
              <a:rPr lang="en-US" sz="2000" i="1" dirty="0">
                <a:solidFill>
                  <a:srgbClr val="000000"/>
                </a:solidFill>
                <a:latin typeface="Glacial Indifference Italics"/>
                <a:ea typeface="Glacial Indifference Italics"/>
                <a:cs typeface="Glacial Indifference Italics"/>
                <a:sym typeface="Glacial Indifference Italics"/>
              </a:rPr>
              <a:t>CHC</a:t>
            </a:r>
          </a:p>
        </p:txBody>
      </p:sp>
    </p:spTree>
    <p:extLst>
      <p:ext uri="{BB962C8B-B14F-4D97-AF65-F5344CB8AC3E}">
        <p14:creationId xmlns:p14="http://schemas.microsoft.com/office/powerpoint/2010/main" val="26014829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F1EB"/>
        </a:solidFill>
        <a:effectLst/>
      </p:bgPr>
    </p:bg>
    <p:spTree>
      <p:nvGrpSpPr>
        <p:cNvPr id="1" name=""/>
        <p:cNvGrpSpPr/>
        <p:nvPr/>
      </p:nvGrpSpPr>
      <p:grpSpPr>
        <a:xfrm>
          <a:off x="0" y="0"/>
          <a:ext cx="0" cy="0"/>
          <a:chOff x="0" y="0"/>
          <a:chExt cx="0" cy="0"/>
        </a:xfrm>
      </p:grpSpPr>
      <p:grpSp>
        <p:nvGrpSpPr>
          <p:cNvPr id="25" name="Group 2"/>
          <p:cNvGrpSpPr/>
          <p:nvPr/>
        </p:nvGrpSpPr>
        <p:grpSpPr>
          <a:xfrm>
            <a:off x="838200" y="538013"/>
            <a:ext cx="16421100" cy="2026003"/>
            <a:chOff x="0" y="0"/>
            <a:chExt cx="7061638" cy="703167"/>
          </a:xfrm>
        </p:grpSpPr>
        <p:sp>
          <p:nvSpPr>
            <p:cNvPr id="26" name="Freeform 3"/>
            <p:cNvSpPr/>
            <p:nvPr/>
          </p:nvSpPr>
          <p:spPr>
            <a:xfrm>
              <a:off x="0" y="0"/>
              <a:ext cx="7061639" cy="703167"/>
            </a:xfrm>
            <a:custGeom>
              <a:avLst/>
              <a:gdLst/>
              <a:ahLst/>
              <a:cxnLst/>
              <a:rect l="l" t="t" r="r" b="b"/>
              <a:pathLst>
                <a:path w="7061639" h="703167">
                  <a:moveTo>
                    <a:pt x="0" y="0"/>
                  </a:moveTo>
                  <a:lnTo>
                    <a:pt x="7061639" y="0"/>
                  </a:lnTo>
                  <a:lnTo>
                    <a:pt x="7061639" y="703167"/>
                  </a:lnTo>
                  <a:lnTo>
                    <a:pt x="0" y="703167"/>
                  </a:lnTo>
                  <a:close/>
                </a:path>
              </a:pathLst>
            </a:custGeom>
            <a:solidFill>
              <a:srgbClr val="A2ECDF"/>
            </a:solidFill>
          </p:spPr>
        </p:sp>
        <p:sp>
          <p:nvSpPr>
            <p:cNvPr id="27" name="TextBox 4"/>
            <p:cNvSpPr txBox="1"/>
            <p:nvPr/>
          </p:nvSpPr>
          <p:spPr>
            <a:xfrm>
              <a:off x="0" y="-28575"/>
              <a:ext cx="7061638" cy="731742"/>
            </a:xfrm>
            <a:prstGeom prst="rect">
              <a:avLst/>
            </a:prstGeom>
          </p:spPr>
          <p:txBody>
            <a:bodyPr lIns="51955" tIns="51955" rIns="51955" bIns="51955" rtlCol="0" anchor="ctr"/>
            <a:lstStyle/>
            <a:p>
              <a:pPr algn="ctr">
                <a:lnSpc>
                  <a:spcPts val="2147"/>
                </a:lnSpc>
                <a:spcBef>
                  <a:spcPct val="0"/>
                </a:spcBef>
              </a:pPr>
              <a:endParaRPr/>
            </a:p>
          </p:txBody>
        </p:sp>
      </p:grpSp>
      <p:sp>
        <p:nvSpPr>
          <p:cNvPr id="5" name="AutoShape 5"/>
          <p:cNvSpPr/>
          <p:nvPr/>
        </p:nvSpPr>
        <p:spPr>
          <a:xfrm flipV="1">
            <a:off x="1960461" y="9400065"/>
            <a:ext cx="15298839" cy="28876"/>
          </a:xfrm>
          <a:prstGeom prst="line">
            <a:avLst/>
          </a:prstGeom>
          <a:ln w="38100" cap="flat">
            <a:solidFill>
              <a:srgbClr val="E8514D"/>
            </a:solidFill>
            <a:prstDash val="solid"/>
            <a:headEnd type="none" w="sm" len="sm"/>
            <a:tailEnd type="none" w="sm" len="sm"/>
          </a:ln>
        </p:spPr>
      </p:sp>
      <p:grpSp>
        <p:nvGrpSpPr>
          <p:cNvPr id="6" name="Group 6"/>
          <p:cNvGrpSpPr/>
          <p:nvPr/>
        </p:nvGrpSpPr>
        <p:grpSpPr>
          <a:xfrm>
            <a:off x="1070046" y="9400065"/>
            <a:ext cx="905669" cy="481242"/>
            <a:chOff x="0" y="0"/>
            <a:chExt cx="337350" cy="179256"/>
          </a:xfrm>
        </p:grpSpPr>
        <p:sp>
          <p:nvSpPr>
            <p:cNvPr id="7" name="Freeform 7"/>
            <p:cNvSpPr/>
            <p:nvPr/>
          </p:nvSpPr>
          <p:spPr>
            <a:xfrm>
              <a:off x="0" y="0"/>
              <a:ext cx="337350" cy="179256"/>
            </a:xfrm>
            <a:custGeom>
              <a:avLst/>
              <a:gdLst/>
              <a:ahLst/>
              <a:cxnLst/>
              <a:rect l="l" t="t" r="r" b="b"/>
              <a:pathLst>
                <a:path w="337350" h="179256">
                  <a:moveTo>
                    <a:pt x="0" y="0"/>
                  </a:moveTo>
                  <a:lnTo>
                    <a:pt x="337350" y="0"/>
                  </a:lnTo>
                  <a:lnTo>
                    <a:pt x="337350" y="179256"/>
                  </a:lnTo>
                  <a:lnTo>
                    <a:pt x="0" y="179256"/>
                  </a:lnTo>
                  <a:close/>
                </a:path>
              </a:pathLst>
            </a:custGeom>
            <a:solidFill>
              <a:srgbClr val="E8514D"/>
            </a:solidFill>
          </p:spPr>
        </p:sp>
        <p:sp>
          <p:nvSpPr>
            <p:cNvPr id="8" name="TextBox 8"/>
            <p:cNvSpPr txBox="1"/>
            <p:nvPr/>
          </p:nvSpPr>
          <p:spPr>
            <a:xfrm>
              <a:off x="0" y="19050"/>
              <a:ext cx="337350" cy="160206"/>
            </a:xfrm>
            <a:prstGeom prst="rect">
              <a:avLst/>
            </a:prstGeom>
          </p:spPr>
          <p:txBody>
            <a:bodyPr lIns="48876" tIns="48876" rIns="48876" bIns="48876" rtlCol="0" anchor="ctr"/>
            <a:lstStyle/>
            <a:p>
              <a:pPr algn="ctr">
                <a:lnSpc>
                  <a:spcPts val="1539"/>
                </a:lnSpc>
              </a:pPr>
              <a:endParaRPr/>
            </a:p>
          </p:txBody>
        </p:sp>
      </p:grpSp>
      <p:sp>
        <p:nvSpPr>
          <p:cNvPr id="10" name="TextBox 10"/>
          <p:cNvSpPr txBox="1"/>
          <p:nvPr/>
        </p:nvSpPr>
        <p:spPr>
          <a:xfrm>
            <a:off x="-131401" y="1107913"/>
            <a:ext cx="18288000" cy="1141338"/>
          </a:xfrm>
          <a:prstGeom prst="rect">
            <a:avLst/>
          </a:prstGeom>
        </p:spPr>
        <p:txBody>
          <a:bodyPr lIns="0" tIns="0" rIns="0" bIns="0" rtlCol="0" anchor="t">
            <a:spAutoFit/>
          </a:bodyPr>
          <a:lstStyle/>
          <a:p>
            <a:pPr algn="ctr">
              <a:lnSpc>
                <a:spcPts val="8898"/>
              </a:lnSpc>
            </a:pPr>
            <a:r>
              <a:rPr lang="en-US" sz="8898" b="1" dirty="0" smtClean="0">
                <a:solidFill>
                  <a:srgbClr val="E8514D"/>
                </a:solidFill>
                <a:latin typeface="Futura Bold"/>
                <a:ea typeface="Futura Bold"/>
                <a:cs typeface="Futura Bold"/>
                <a:sym typeface="Futura Bold"/>
              </a:rPr>
              <a:t>Our Speakers</a:t>
            </a:r>
            <a:endParaRPr lang="en-US" sz="8898" b="1" dirty="0">
              <a:solidFill>
                <a:srgbClr val="E8514D"/>
              </a:solidFill>
              <a:latin typeface="Futura Bold"/>
              <a:ea typeface="Futura Bold"/>
              <a:cs typeface="Futura Bold"/>
              <a:sym typeface="Futura Bold"/>
            </a:endParaRPr>
          </a:p>
        </p:txBody>
      </p:sp>
      <p:sp>
        <p:nvSpPr>
          <p:cNvPr id="11" name="TextBox 11"/>
          <p:cNvSpPr txBox="1"/>
          <p:nvPr/>
        </p:nvSpPr>
        <p:spPr>
          <a:xfrm>
            <a:off x="662411" y="3127079"/>
            <a:ext cx="5382739" cy="741536"/>
          </a:xfrm>
          <a:prstGeom prst="rect">
            <a:avLst/>
          </a:prstGeom>
        </p:spPr>
        <p:txBody>
          <a:bodyPr lIns="0" tIns="0" rIns="0" bIns="0" rtlCol="0" anchor="t">
            <a:spAutoFit/>
          </a:bodyPr>
          <a:lstStyle/>
          <a:p>
            <a:pPr algn="l">
              <a:lnSpc>
                <a:spcPts val="4819"/>
              </a:lnSpc>
            </a:pPr>
            <a:r>
              <a:rPr lang="en-US" sz="4819" dirty="0">
                <a:solidFill>
                  <a:srgbClr val="E8514D"/>
                </a:solidFill>
                <a:latin typeface="Futura"/>
                <a:ea typeface="Futura"/>
                <a:cs typeface="Futura"/>
                <a:sym typeface="Futura"/>
              </a:rPr>
              <a:t> Michelle Hurtubise</a:t>
            </a:r>
          </a:p>
        </p:txBody>
      </p:sp>
      <p:sp>
        <p:nvSpPr>
          <p:cNvPr id="12" name="Freeform 12"/>
          <p:cNvSpPr/>
          <p:nvPr/>
        </p:nvSpPr>
        <p:spPr>
          <a:xfrm>
            <a:off x="13651109" y="9573258"/>
            <a:ext cx="1563866" cy="463859"/>
          </a:xfrm>
          <a:custGeom>
            <a:avLst/>
            <a:gdLst/>
            <a:ahLst/>
            <a:cxnLst/>
            <a:rect l="l" t="t" r="r" b="b"/>
            <a:pathLst>
              <a:path w="1563866" h="463859">
                <a:moveTo>
                  <a:pt x="0" y="0"/>
                </a:moveTo>
                <a:lnTo>
                  <a:pt x="1563866" y="0"/>
                </a:lnTo>
                <a:lnTo>
                  <a:pt x="1563866" y="463859"/>
                </a:lnTo>
                <a:lnTo>
                  <a:pt x="0" y="463859"/>
                </a:lnTo>
                <a:lnTo>
                  <a:pt x="0" y="0"/>
                </a:lnTo>
                <a:close/>
              </a:path>
            </a:pathLst>
          </a:custGeom>
          <a:blipFill>
            <a:blip r:embed="rId3"/>
            <a:stretch>
              <a:fillRect/>
            </a:stretch>
          </a:blipFill>
        </p:spPr>
      </p:sp>
      <p:sp>
        <p:nvSpPr>
          <p:cNvPr id="13" name="Freeform 13"/>
          <p:cNvSpPr/>
          <p:nvPr/>
        </p:nvSpPr>
        <p:spPr>
          <a:xfrm>
            <a:off x="12605131" y="9511778"/>
            <a:ext cx="569728" cy="569728"/>
          </a:xfrm>
          <a:custGeom>
            <a:avLst/>
            <a:gdLst/>
            <a:ahLst/>
            <a:cxnLst/>
            <a:rect l="l" t="t" r="r" b="b"/>
            <a:pathLst>
              <a:path w="569728" h="569728">
                <a:moveTo>
                  <a:pt x="0" y="0"/>
                </a:moveTo>
                <a:lnTo>
                  <a:pt x="569728" y="0"/>
                </a:lnTo>
                <a:lnTo>
                  <a:pt x="569728" y="569728"/>
                </a:lnTo>
                <a:lnTo>
                  <a:pt x="0" y="569728"/>
                </a:lnTo>
                <a:lnTo>
                  <a:pt x="0" y="0"/>
                </a:lnTo>
                <a:close/>
              </a:path>
            </a:pathLst>
          </a:custGeom>
          <a:blipFill>
            <a:blip r:embed="rId4"/>
            <a:stretch>
              <a:fillRect/>
            </a:stretch>
          </a:blipFill>
        </p:spPr>
      </p:sp>
      <p:sp>
        <p:nvSpPr>
          <p:cNvPr id="14" name="Freeform 14"/>
          <p:cNvSpPr/>
          <p:nvPr/>
        </p:nvSpPr>
        <p:spPr>
          <a:xfrm>
            <a:off x="8569758" y="9519630"/>
            <a:ext cx="1148485" cy="646023"/>
          </a:xfrm>
          <a:custGeom>
            <a:avLst/>
            <a:gdLst/>
            <a:ahLst/>
            <a:cxnLst/>
            <a:rect l="l" t="t" r="r" b="b"/>
            <a:pathLst>
              <a:path w="1148485" h="646023">
                <a:moveTo>
                  <a:pt x="0" y="0"/>
                </a:moveTo>
                <a:lnTo>
                  <a:pt x="1148484" y="0"/>
                </a:lnTo>
                <a:lnTo>
                  <a:pt x="1148484" y="646022"/>
                </a:lnTo>
                <a:lnTo>
                  <a:pt x="0" y="646022"/>
                </a:lnTo>
                <a:lnTo>
                  <a:pt x="0" y="0"/>
                </a:lnTo>
                <a:close/>
              </a:path>
            </a:pathLst>
          </a:custGeom>
          <a:blipFill>
            <a:blip r:embed="rId5"/>
            <a:stretch>
              <a:fillRect/>
            </a:stretch>
          </a:blipFill>
        </p:spPr>
      </p:sp>
      <p:sp>
        <p:nvSpPr>
          <p:cNvPr id="15" name="Freeform 15"/>
          <p:cNvSpPr/>
          <p:nvPr/>
        </p:nvSpPr>
        <p:spPr>
          <a:xfrm>
            <a:off x="15236669" y="9555662"/>
            <a:ext cx="2022631" cy="562792"/>
          </a:xfrm>
          <a:custGeom>
            <a:avLst/>
            <a:gdLst/>
            <a:ahLst/>
            <a:cxnLst/>
            <a:rect l="l" t="t" r="r" b="b"/>
            <a:pathLst>
              <a:path w="2022631" h="562792">
                <a:moveTo>
                  <a:pt x="0" y="0"/>
                </a:moveTo>
                <a:lnTo>
                  <a:pt x="2022631" y="0"/>
                </a:lnTo>
                <a:lnTo>
                  <a:pt x="2022631" y="562793"/>
                </a:lnTo>
                <a:lnTo>
                  <a:pt x="0" y="562793"/>
                </a:lnTo>
                <a:lnTo>
                  <a:pt x="0" y="0"/>
                </a:lnTo>
                <a:close/>
              </a:path>
            </a:pathLst>
          </a:custGeom>
          <a:blipFill>
            <a:blip r:embed="rId6"/>
            <a:stretch>
              <a:fillRect t="-105783" b="-95207"/>
            </a:stretch>
          </a:blipFill>
        </p:spPr>
      </p:sp>
      <p:sp>
        <p:nvSpPr>
          <p:cNvPr id="16" name="Freeform 16"/>
          <p:cNvSpPr/>
          <p:nvPr/>
        </p:nvSpPr>
        <p:spPr>
          <a:xfrm>
            <a:off x="10063052" y="9511778"/>
            <a:ext cx="1005212" cy="606677"/>
          </a:xfrm>
          <a:custGeom>
            <a:avLst/>
            <a:gdLst/>
            <a:ahLst/>
            <a:cxnLst/>
            <a:rect l="l" t="t" r="r" b="b"/>
            <a:pathLst>
              <a:path w="1005212" h="606677">
                <a:moveTo>
                  <a:pt x="0" y="0"/>
                </a:moveTo>
                <a:lnTo>
                  <a:pt x="1005212" y="0"/>
                </a:lnTo>
                <a:lnTo>
                  <a:pt x="1005212" y="606677"/>
                </a:lnTo>
                <a:lnTo>
                  <a:pt x="0" y="606677"/>
                </a:lnTo>
                <a:lnTo>
                  <a:pt x="0" y="0"/>
                </a:lnTo>
                <a:close/>
              </a:path>
            </a:pathLst>
          </a:custGeom>
          <a:blipFill>
            <a:blip r:embed="rId7"/>
            <a:stretch>
              <a:fillRect/>
            </a:stretch>
          </a:blipFill>
        </p:spPr>
      </p:sp>
      <p:sp>
        <p:nvSpPr>
          <p:cNvPr id="17" name="Freeform 17"/>
          <p:cNvSpPr/>
          <p:nvPr/>
        </p:nvSpPr>
        <p:spPr>
          <a:xfrm>
            <a:off x="11313258" y="9491921"/>
            <a:ext cx="1044223" cy="626534"/>
          </a:xfrm>
          <a:custGeom>
            <a:avLst/>
            <a:gdLst/>
            <a:ahLst/>
            <a:cxnLst/>
            <a:rect l="l" t="t" r="r" b="b"/>
            <a:pathLst>
              <a:path w="1044223" h="626534">
                <a:moveTo>
                  <a:pt x="0" y="0"/>
                </a:moveTo>
                <a:lnTo>
                  <a:pt x="1044223" y="0"/>
                </a:lnTo>
                <a:lnTo>
                  <a:pt x="1044223" y="626534"/>
                </a:lnTo>
                <a:lnTo>
                  <a:pt x="0" y="626534"/>
                </a:lnTo>
                <a:lnTo>
                  <a:pt x="0" y="0"/>
                </a:lnTo>
                <a:close/>
              </a:path>
            </a:pathLst>
          </a:custGeom>
          <a:blipFill>
            <a:blip r:embed="rId8"/>
            <a:stretch>
              <a:fillRect/>
            </a:stretch>
          </a:blipFill>
        </p:spPr>
      </p:sp>
      <p:sp>
        <p:nvSpPr>
          <p:cNvPr id="18" name="TextBox 18"/>
          <p:cNvSpPr txBox="1"/>
          <p:nvPr/>
        </p:nvSpPr>
        <p:spPr>
          <a:xfrm>
            <a:off x="9144000" y="3127079"/>
            <a:ext cx="5382739" cy="741536"/>
          </a:xfrm>
          <a:prstGeom prst="rect">
            <a:avLst/>
          </a:prstGeom>
        </p:spPr>
        <p:txBody>
          <a:bodyPr lIns="0" tIns="0" rIns="0" bIns="0" rtlCol="0" anchor="t">
            <a:spAutoFit/>
          </a:bodyPr>
          <a:lstStyle/>
          <a:p>
            <a:pPr algn="l">
              <a:lnSpc>
                <a:spcPts val="4819"/>
              </a:lnSpc>
            </a:pPr>
            <a:r>
              <a:rPr lang="en-US" sz="4819">
                <a:solidFill>
                  <a:srgbClr val="E8514D"/>
                </a:solidFill>
                <a:latin typeface="Futura"/>
                <a:ea typeface="Futura"/>
                <a:cs typeface="Futura"/>
                <a:sym typeface="Futura"/>
              </a:rPr>
              <a:t>Dr. Ivy Bourgeault</a:t>
            </a:r>
          </a:p>
        </p:txBody>
      </p:sp>
      <p:grpSp>
        <p:nvGrpSpPr>
          <p:cNvPr id="19" name="Group 19"/>
          <p:cNvGrpSpPr/>
          <p:nvPr/>
        </p:nvGrpSpPr>
        <p:grpSpPr>
          <a:xfrm>
            <a:off x="614776" y="4167437"/>
            <a:ext cx="2691369" cy="2691369"/>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9"/>
              <a:stretch>
                <a:fillRect l="-10090" t="-17308" r="-11178" b="-9567"/>
              </a:stretch>
            </a:blipFill>
            <a:ln w="95250" cap="sq">
              <a:solidFill>
                <a:srgbClr val="3C3333"/>
              </a:solidFill>
              <a:prstDash val="solid"/>
              <a:miter/>
            </a:ln>
          </p:spPr>
        </p:sp>
      </p:grpSp>
      <p:grpSp>
        <p:nvGrpSpPr>
          <p:cNvPr id="21" name="Group 21"/>
          <p:cNvGrpSpPr/>
          <p:nvPr/>
        </p:nvGrpSpPr>
        <p:grpSpPr>
          <a:xfrm>
            <a:off x="9012599" y="4175068"/>
            <a:ext cx="2493418" cy="2493418"/>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0"/>
              <a:stretch>
                <a:fillRect l="-3533" t="-15876" r="-17801" b="-14073"/>
              </a:stretch>
            </a:blipFill>
            <a:ln w="95250" cap="sq">
              <a:solidFill>
                <a:srgbClr val="3C3333"/>
              </a:solidFill>
              <a:prstDash val="solid"/>
              <a:miter/>
            </a:ln>
          </p:spPr>
        </p:sp>
      </p:grpSp>
      <p:sp>
        <p:nvSpPr>
          <p:cNvPr id="23" name="TextBox 23"/>
          <p:cNvSpPr txBox="1"/>
          <p:nvPr/>
        </p:nvSpPr>
        <p:spPr>
          <a:xfrm>
            <a:off x="3657949" y="4353174"/>
            <a:ext cx="4704118" cy="3714750"/>
          </a:xfrm>
          <a:prstGeom prst="rect">
            <a:avLst/>
          </a:prstGeom>
        </p:spPr>
        <p:txBody>
          <a:bodyPr lIns="0" tIns="0" rIns="0" bIns="0" rtlCol="0" anchor="t">
            <a:spAutoFit/>
          </a:bodyPr>
          <a:lstStyle/>
          <a:p>
            <a:pPr algn="l">
              <a:lnSpc>
                <a:spcPts val="2999"/>
              </a:lnSpc>
            </a:pPr>
            <a:r>
              <a:rPr lang="en-US" sz="2499">
                <a:solidFill>
                  <a:srgbClr val="000000"/>
                </a:solidFill>
                <a:latin typeface="Glacial Indifference"/>
                <a:ea typeface="Glacial Indifference"/>
                <a:cs typeface="Glacial Indifference"/>
                <a:sym typeface="Glacial Indifference"/>
              </a:rPr>
              <a:t>An innovative leader in the community health sector, Michelle has a proven passion for driving positive change. With extensive experience in executive and board roles, her dedication and expertise have played a key role in improving the quality and accessibility of community-based health services.</a:t>
            </a:r>
          </a:p>
        </p:txBody>
      </p:sp>
      <p:sp>
        <p:nvSpPr>
          <p:cNvPr id="24" name="TextBox 24"/>
          <p:cNvSpPr txBox="1"/>
          <p:nvPr/>
        </p:nvSpPr>
        <p:spPr>
          <a:xfrm>
            <a:off x="11835369" y="4167437"/>
            <a:ext cx="5287357" cy="4086225"/>
          </a:xfrm>
          <a:prstGeom prst="rect">
            <a:avLst/>
          </a:prstGeom>
        </p:spPr>
        <p:txBody>
          <a:bodyPr lIns="0" tIns="0" rIns="0" bIns="0" rtlCol="0" anchor="t">
            <a:spAutoFit/>
          </a:bodyPr>
          <a:lstStyle/>
          <a:p>
            <a:pPr algn="l">
              <a:lnSpc>
                <a:spcPts val="2999"/>
              </a:lnSpc>
            </a:pPr>
            <a:r>
              <a:rPr lang="en-US" sz="2499">
                <a:solidFill>
                  <a:srgbClr val="000000"/>
                </a:solidFill>
                <a:latin typeface="Glacial Indifference"/>
                <a:ea typeface="Glacial Indifference"/>
                <a:cs typeface="Glacial Indifference"/>
                <a:sym typeface="Glacial Indifference"/>
              </a:rPr>
              <a:t>Dr. Bourgeault has garnered an international reputation for her research on the health workforce, particularly from a gender lens. As a professor at the University of Ottawa’s School of Sociological and Anthropological Studies and the University Research Chair in Gender, Diversity, and the Professions, she has earned an international reputation for her groundbreaking research.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F1EB"/>
        </a:solidFill>
        <a:effectLst/>
      </p:bgPr>
    </p:bg>
    <p:spTree>
      <p:nvGrpSpPr>
        <p:cNvPr id="1" name=""/>
        <p:cNvGrpSpPr/>
        <p:nvPr/>
      </p:nvGrpSpPr>
      <p:grpSpPr>
        <a:xfrm>
          <a:off x="0" y="0"/>
          <a:ext cx="0" cy="0"/>
          <a:chOff x="0" y="0"/>
          <a:chExt cx="0" cy="0"/>
        </a:xfrm>
      </p:grpSpPr>
      <p:grpSp>
        <p:nvGrpSpPr>
          <p:cNvPr id="2" name="Group 2"/>
          <p:cNvGrpSpPr/>
          <p:nvPr/>
        </p:nvGrpSpPr>
        <p:grpSpPr>
          <a:xfrm>
            <a:off x="3725730" y="3371474"/>
            <a:ext cx="10450110" cy="1772026"/>
            <a:chOff x="0" y="0"/>
            <a:chExt cx="3626932" cy="615019"/>
          </a:xfrm>
        </p:grpSpPr>
        <p:sp>
          <p:nvSpPr>
            <p:cNvPr id="3" name="Freeform 3"/>
            <p:cNvSpPr/>
            <p:nvPr/>
          </p:nvSpPr>
          <p:spPr>
            <a:xfrm>
              <a:off x="0" y="0"/>
              <a:ext cx="3626932" cy="615019"/>
            </a:xfrm>
            <a:custGeom>
              <a:avLst/>
              <a:gdLst/>
              <a:ahLst/>
              <a:cxnLst/>
              <a:rect l="l" t="t" r="r" b="b"/>
              <a:pathLst>
                <a:path w="3626932" h="615019">
                  <a:moveTo>
                    <a:pt x="0" y="0"/>
                  </a:moveTo>
                  <a:lnTo>
                    <a:pt x="3626932" y="0"/>
                  </a:lnTo>
                  <a:lnTo>
                    <a:pt x="3626932" y="615019"/>
                  </a:lnTo>
                  <a:lnTo>
                    <a:pt x="0" y="615019"/>
                  </a:lnTo>
                  <a:close/>
                </a:path>
              </a:pathLst>
            </a:custGeom>
            <a:solidFill>
              <a:srgbClr val="A2ECDF"/>
            </a:solidFill>
          </p:spPr>
        </p:sp>
        <p:sp>
          <p:nvSpPr>
            <p:cNvPr id="4" name="TextBox 4"/>
            <p:cNvSpPr txBox="1"/>
            <p:nvPr/>
          </p:nvSpPr>
          <p:spPr>
            <a:xfrm>
              <a:off x="0" y="-28575"/>
              <a:ext cx="3626932" cy="643594"/>
            </a:xfrm>
            <a:prstGeom prst="rect">
              <a:avLst/>
            </a:prstGeom>
          </p:spPr>
          <p:txBody>
            <a:bodyPr lIns="51955" tIns="51955" rIns="51955" bIns="51955" rtlCol="0" anchor="ctr"/>
            <a:lstStyle/>
            <a:p>
              <a:pPr algn="ctr">
                <a:lnSpc>
                  <a:spcPts val="2147"/>
                </a:lnSpc>
                <a:spcBef>
                  <a:spcPct val="0"/>
                </a:spcBef>
              </a:pPr>
              <a:endParaRPr/>
            </a:p>
          </p:txBody>
        </p:sp>
      </p:grpSp>
      <p:sp>
        <p:nvSpPr>
          <p:cNvPr id="5" name="AutoShape 5"/>
          <p:cNvSpPr/>
          <p:nvPr/>
        </p:nvSpPr>
        <p:spPr>
          <a:xfrm flipV="1">
            <a:off x="1960461" y="9400065"/>
            <a:ext cx="15298839" cy="28876"/>
          </a:xfrm>
          <a:prstGeom prst="line">
            <a:avLst/>
          </a:prstGeom>
          <a:ln w="38100" cap="flat">
            <a:solidFill>
              <a:srgbClr val="E8514D"/>
            </a:solidFill>
            <a:prstDash val="solid"/>
            <a:headEnd type="none" w="sm" len="sm"/>
            <a:tailEnd type="none" w="sm" len="sm"/>
          </a:ln>
        </p:spPr>
      </p:sp>
      <p:grpSp>
        <p:nvGrpSpPr>
          <p:cNvPr id="6" name="Group 6"/>
          <p:cNvGrpSpPr/>
          <p:nvPr/>
        </p:nvGrpSpPr>
        <p:grpSpPr>
          <a:xfrm>
            <a:off x="1070046" y="9400065"/>
            <a:ext cx="905669" cy="481242"/>
            <a:chOff x="0" y="0"/>
            <a:chExt cx="337350" cy="179256"/>
          </a:xfrm>
        </p:grpSpPr>
        <p:sp>
          <p:nvSpPr>
            <p:cNvPr id="7" name="Freeform 7"/>
            <p:cNvSpPr/>
            <p:nvPr/>
          </p:nvSpPr>
          <p:spPr>
            <a:xfrm>
              <a:off x="0" y="0"/>
              <a:ext cx="337350" cy="179256"/>
            </a:xfrm>
            <a:custGeom>
              <a:avLst/>
              <a:gdLst/>
              <a:ahLst/>
              <a:cxnLst/>
              <a:rect l="l" t="t" r="r" b="b"/>
              <a:pathLst>
                <a:path w="337350" h="179256">
                  <a:moveTo>
                    <a:pt x="0" y="0"/>
                  </a:moveTo>
                  <a:lnTo>
                    <a:pt x="337350" y="0"/>
                  </a:lnTo>
                  <a:lnTo>
                    <a:pt x="337350" y="179256"/>
                  </a:lnTo>
                  <a:lnTo>
                    <a:pt x="0" y="179256"/>
                  </a:lnTo>
                  <a:close/>
                </a:path>
              </a:pathLst>
            </a:custGeom>
            <a:solidFill>
              <a:srgbClr val="E8514D"/>
            </a:solidFill>
          </p:spPr>
        </p:sp>
        <p:sp>
          <p:nvSpPr>
            <p:cNvPr id="8" name="TextBox 8"/>
            <p:cNvSpPr txBox="1"/>
            <p:nvPr/>
          </p:nvSpPr>
          <p:spPr>
            <a:xfrm>
              <a:off x="0" y="19050"/>
              <a:ext cx="337350" cy="160206"/>
            </a:xfrm>
            <a:prstGeom prst="rect">
              <a:avLst/>
            </a:prstGeom>
          </p:spPr>
          <p:txBody>
            <a:bodyPr lIns="48876" tIns="48876" rIns="48876" bIns="48876" rtlCol="0" anchor="ctr"/>
            <a:lstStyle/>
            <a:p>
              <a:pPr algn="ctr">
                <a:lnSpc>
                  <a:spcPts val="1539"/>
                </a:lnSpc>
              </a:pPr>
              <a:endParaRPr/>
            </a:p>
          </p:txBody>
        </p:sp>
      </p:grpSp>
      <p:sp>
        <p:nvSpPr>
          <p:cNvPr id="10" name="TextBox 10"/>
          <p:cNvSpPr txBox="1"/>
          <p:nvPr/>
        </p:nvSpPr>
        <p:spPr>
          <a:xfrm>
            <a:off x="3725730" y="1648364"/>
            <a:ext cx="12023190" cy="1384995"/>
          </a:xfrm>
          <a:prstGeom prst="rect">
            <a:avLst/>
          </a:prstGeom>
        </p:spPr>
        <p:txBody>
          <a:bodyPr wrap="square" lIns="0" tIns="0" rIns="0" bIns="0" rtlCol="0" anchor="t">
            <a:spAutoFit/>
          </a:bodyPr>
          <a:lstStyle/>
          <a:p>
            <a:pPr algn="l">
              <a:lnSpc>
                <a:spcPts val="10771"/>
              </a:lnSpc>
            </a:pPr>
            <a:r>
              <a:rPr lang="en-US" sz="10771" b="1" dirty="0">
                <a:solidFill>
                  <a:srgbClr val="E8514D"/>
                </a:solidFill>
                <a:latin typeface="Futura Bold"/>
                <a:ea typeface="Futura Bold"/>
                <a:cs typeface="Futura Bold"/>
                <a:sym typeface="Futura Bold"/>
              </a:rPr>
              <a:t>Why </a:t>
            </a:r>
            <a:r>
              <a:rPr lang="en-US" sz="10771" b="1" dirty="0" smtClean="0">
                <a:solidFill>
                  <a:srgbClr val="E8514D"/>
                </a:solidFill>
                <a:latin typeface="Futura Bold"/>
                <a:ea typeface="Futura Bold"/>
                <a:cs typeface="Futura Bold"/>
                <a:sym typeface="Futura Bold"/>
              </a:rPr>
              <a:t>are we </a:t>
            </a:r>
            <a:r>
              <a:rPr lang="en-US" sz="10771" b="1" dirty="0">
                <a:solidFill>
                  <a:srgbClr val="E8514D"/>
                </a:solidFill>
                <a:latin typeface="Futura Bold"/>
                <a:ea typeface="Futura Bold"/>
                <a:cs typeface="Futura Bold"/>
                <a:sym typeface="Futura Bold"/>
              </a:rPr>
              <a:t>here?</a:t>
            </a:r>
          </a:p>
        </p:txBody>
      </p:sp>
      <p:sp>
        <p:nvSpPr>
          <p:cNvPr id="11" name="Freeform 11"/>
          <p:cNvSpPr/>
          <p:nvPr/>
        </p:nvSpPr>
        <p:spPr>
          <a:xfrm>
            <a:off x="13651109" y="9573258"/>
            <a:ext cx="1563866" cy="463859"/>
          </a:xfrm>
          <a:custGeom>
            <a:avLst/>
            <a:gdLst/>
            <a:ahLst/>
            <a:cxnLst/>
            <a:rect l="l" t="t" r="r" b="b"/>
            <a:pathLst>
              <a:path w="1563866" h="463859">
                <a:moveTo>
                  <a:pt x="0" y="0"/>
                </a:moveTo>
                <a:lnTo>
                  <a:pt x="1563866" y="0"/>
                </a:lnTo>
                <a:lnTo>
                  <a:pt x="1563866" y="463859"/>
                </a:lnTo>
                <a:lnTo>
                  <a:pt x="0" y="463859"/>
                </a:lnTo>
                <a:lnTo>
                  <a:pt x="0" y="0"/>
                </a:lnTo>
                <a:close/>
              </a:path>
            </a:pathLst>
          </a:custGeom>
          <a:blipFill>
            <a:blip r:embed="rId3"/>
            <a:stretch>
              <a:fillRect/>
            </a:stretch>
          </a:blipFill>
        </p:spPr>
      </p:sp>
      <p:sp>
        <p:nvSpPr>
          <p:cNvPr id="12" name="Freeform 12"/>
          <p:cNvSpPr/>
          <p:nvPr/>
        </p:nvSpPr>
        <p:spPr>
          <a:xfrm>
            <a:off x="12605131" y="9511778"/>
            <a:ext cx="569728" cy="569728"/>
          </a:xfrm>
          <a:custGeom>
            <a:avLst/>
            <a:gdLst/>
            <a:ahLst/>
            <a:cxnLst/>
            <a:rect l="l" t="t" r="r" b="b"/>
            <a:pathLst>
              <a:path w="569728" h="569728">
                <a:moveTo>
                  <a:pt x="0" y="0"/>
                </a:moveTo>
                <a:lnTo>
                  <a:pt x="569728" y="0"/>
                </a:lnTo>
                <a:lnTo>
                  <a:pt x="569728" y="569728"/>
                </a:lnTo>
                <a:lnTo>
                  <a:pt x="0" y="569728"/>
                </a:lnTo>
                <a:lnTo>
                  <a:pt x="0" y="0"/>
                </a:lnTo>
                <a:close/>
              </a:path>
            </a:pathLst>
          </a:custGeom>
          <a:blipFill>
            <a:blip r:embed="rId4"/>
            <a:stretch>
              <a:fillRect/>
            </a:stretch>
          </a:blipFill>
        </p:spPr>
      </p:sp>
      <p:sp>
        <p:nvSpPr>
          <p:cNvPr id="13" name="Freeform 13"/>
          <p:cNvSpPr/>
          <p:nvPr/>
        </p:nvSpPr>
        <p:spPr>
          <a:xfrm>
            <a:off x="8569758" y="9519630"/>
            <a:ext cx="1148485" cy="646023"/>
          </a:xfrm>
          <a:custGeom>
            <a:avLst/>
            <a:gdLst/>
            <a:ahLst/>
            <a:cxnLst/>
            <a:rect l="l" t="t" r="r" b="b"/>
            <a:pathLst>
              <a:path w="1148485" h="646023">
                <a:moveTo>
                  <a:pt x="0" y="0"/>
                </a:moveTo>
                <a:lnTo>
                  <a:pt x="1148484" y="0"/>
                </a:lnTo>
                <a:lnTo>
                  <a:pt x="1148484" y="646022"/>
                </a:lnTo>
                <a:lnTo>
                  <a:pt x="0" y="646022"/>
                </a:lnTo>
                <a:lnTo>
                  <a:pt x="0" y="0"/>
                </a:lnTo>
                <a:close/>
              </a:path>
            </a:pathLst>
          </a:custGeom>
          <a:blipFill>
            <a:blip r:embed="rId5"/>
            <a:stretch>
              <a:fillRect/>
            </a:stretch>
          </a:blipFill>
        </p:spPr>
      </p:sp>
      <p:sp>
        <p:nvSpPr>
          <p:cNvPr id="14" name="Freeform 14"/>
          <p:cNvSpPr/>
          <p:nvPr/>
        </p:nvSpPr>
        <p:spPr>
          <a:xfrm>
            <a:off x="15236669" y="9555662"/>
            <a:ext cx="2022631" cy="562792"/>
          </a:xfrm>
          <a:custGeom>
            <a:avLst/>
            <a:gdLst/>
            <a:ahLst/>
            <a:cxnLst/>
            <a:rect l="l" t="t" r="r" b="b"/>
            <a:pathLst>
              <a:path w="2022631" h="562792">
                <a:moveTo>
                  <a:pt x="0" y="0"/>
                </a:moveTo>
                <a:lnTo>
                  <a:pt x="2022631" y="0"/>
                </a:lnTo>
                <a:lnTo>
                  <a:pt x="2022631" y="562793"/>
                </a:lnTo>
                <a:lnTo>
                  <a:pt x="0" y="562793"/>
                </a:lnTo>
                <a:lnTo>
                  <a:pt x="0" y="0"/>
                </a:lnTo>
                <a:close/>
              </a:path>
            </a:pathLst>
          </a:custGeom>
          <a:blipFill>
            <a:blip r:embed="rId6"/>
            <a:stretch>
              <a:fillRect t="-105783" b="-95207"/>
            </a:stretch>
          </a:blipFill>
        </p:spPr>
      </p:sp>
      <p:sp>
        <p:nvSpPr>
          <p:cNvPr id="15" name="Freeform 15"/>
          <p:cNvSpPr/>
          <p:nvPr/>
        </p:nvSpPr>
        <p:spPr>
          <a:xfrm>
            <a:off x="10063052" y="9511778"/>
            <a:ext cx="1005212" cy="606677"/>
          </a:xfrm>
          <a:custGeom>
            <a:avLst/>
            <a:gdLst/>
            <a:ahLst/>
            <a:cxnLst/>
            <a:rect l="l" t="t" r="r" b="b"/>
            <a:pathLst>
              <a:path w="1005212" h="606677">
                <a:moveTo>
                  <a:pt x="0" y="0"/>
                </a:moveTo>
                <a:lnTo>
                  <a:pt x="1005212" y="0"/>
                </a:lnTo>
                <a:lnTo>
                  <a:pt x="1005212" y="606677"/>
                </a:lnTo>
                <a:lnTo>
                  <a:pt x="0" y="606677"/>
                </a:lnTo>
                <a:lnTo>
                  <a:pt x="0" y="0"/>
                </a:lnTo>
                <a:close/>
              </a:path>
            </a:pathLst>
          </a:custGeom>
          <a:blipFill>
            <a:blip r:embed="rId7"/>
            <a:stretch>
              <a:fillRect/>
            </a:stretch>
          </a:blipFill>
        </p:spPr>
      </p:sp>
      <p:sp>
        <p:nvSpPr>
          <p:cNvPr id="16" name="Freeform 16"/>
          <p:cNvSpPr/>
          <p:nvPr/>
        </p:nvSpPr>
        <p:spPr>
          <a:xfrm>
            <a:off x="11313258" y="9491921"/>
            <a:ext cx="1044223" cy="626534"/>
          </a:xfrm>
          <a:custGeom>
            <a:avLst/>
            <a:gdLst/>
            <a:ahLst/>
            <a:cxnLst/>
            <a:rect l="l" t="t" r="r" b="b"/>
            <a:pathLst>
              <a:path w="1044223" h="626534">
                <a:moveTo>
                  <a:pt x="0" y="0"/>
                </a:moveTo>
                <a:lnTo>
                  <a:pt x="1044223" y="0"/>
                </a:lnTo>
                <a:lnTo>
                  <a:pt x="1044223" y="626534"/>
                </a:lnTo>
                <a:lnTo>
                  <a:pt x="0" y="626534"/>
                </a:lnTo>
                <a:lnTo>
                  <a:pt x="0" y="0"/>
                </a:lnTo>
                <a:close/>
              </a:path>
            </a:pathLst>
          </a:custGeom>
          <a:blipFill>
            <a:blip r:embed="rId8"/>
            <a:stretch>
              <a:fillRect/>
            </a:stretch>
          </a:blipFill>
        </p:spPr>
      </p:sp>
      <p:sp>
        <p:nvSpPr>
          <p:cNvPr id="17" name="TextBox 17"/>
          <p:cNvSpPr txBox="1"/>
          <p:nvPr/>
        </p:nvSpPr>
        <p:spPr>
          <a:xfrm>
            <a:off x="4269199" y="3746403"/>
            <a:ext cx="9363171" cy="1022167"/>
          </a:xfrm>
          <a:prstGeom prst="rect">
            <a:avLst/>
          </a:prstGeom>
        </p:spPr>
        <p:txBody>
          <a:bodyPr lIns="0" tIns="0" rIns="0" bIns="0" rtlCol="0" anchor="t">
            <a:spAutoFit/>
          </a:bodyPr>
          <a:lstStyle/>
          <a:p>
            <a:pPr algn="ctr">
              <a:lnSpc>
                <a:spcPts val="3692"/>
              </a:lnSpc>
            </a:pPr>
            <a:r>
              <a:rPr lang="en-US" sz="3692">
                <a:solidFill>
                  <a:srgbClr val="000000"/>
                </a:solidFill>
                <a:latin typeface="Futura"/>
                <a:ea typeface="Futura"/>
                <a:cs typeface="Futura"/>
                <a:sym typeface="Futura"/>
              </a:rPr>
              <a:t>To address the ongoing healthcare crisis, and how community-based care can solve this.</a:t>
            </a:r>
          </a:p>
        </p:txBody>
      </p:sp>
      <p:grpSp>
        <p:nvGrpSpPr>
          <p:cNvPr id="18" name="Group 18"/>
          <p:cNvGrpSpPr/>
          <p:nvPr/>
        </p:nvGrpSpPr>
        <p:grpSpPr>
          <a:xfrm>
            <a:off x="13174859" y="6234734"/>
            <a:ext cx="3876488" cy="2022964"/>
            <a:chOff x="0" y="0"/>
            <a:chExt cx="1345417" cy="702112"/>
          </a:xfrm>
        </p:grpSpPr>
        <p:sp>
          <p:nvSpPr>
            <p:cNvPr id="19" name="Freeform 19"/>
            <p:cNvSpPr/>
            <p:nvPr/>
          </p:nvSpPr>
          <p:spPr>
            <a:xfrm>
              <a:off x="0" y="0"/>
              <a:ext cx="1345417" cy="702112"/>
            </a:xfrm>
            <a:custGeom>
              <a:avLst/>
              <a:gdLst/>
              <a:ahLst/>
              <a:cxnLst/>
              <a:rect l="l" t="t" r="r" b="b"/>
              <a:pathLst>
                <a:path w="1345417" h="702112">
                  <a:moveTo>
                    <a:pt x="0" y="0"/>
                  </a:moveTo>
                  <a:lnTo>
                    <a:pt x="1345417" y="0"/>
                  </a:lnTo>
                  <a:lnTo>
                    <a:pt x="1345417" y="702112"/>
                  </a:lnTo>
                  <a:lnTo>
                    <a:pt x="0" y="702112"/>
                  </a:lnTo>
                  <a:close/>
                </a:path>
              </a:pathLst>
            </a:custGeom>
            <a:solidFill>
              <a:srgbClr val="E7E7E7"/>
            </a:solidFill>
          </p:spPr>
        </p:sp>
        <p:sp>
          <p:nvSpPr>
            <p:cNvPr id="20" name="TextBox 20"/>
            <p:cNvSpPr txBox="1"/>
            <p:nvPr/>
          </p:nvSpPr>
          <p:spPr>
            <a:xfrm>
              <a:off x="0" y="-28575"/>
              <a:ext cx="1345417" cy="730687"/>
            </a:xfrm>
            <a:prstGeom prst="rect">
              <a:avLst/>
            </a:prstGeom>
          </p:spPr>
          <p:txBody>
            <a:bodyPr lIns="51955" tIns="51955" rIns="51955" bIns="51955" rtlCol="0" anchor="ctr"/>
            <a:lstStyle/>
            <a:p>
              <a:pPr algn="ctr">
                <a:lnSpc>
                  <a:spcPts val="2147"/>
                </a:lnSpc>
                <a:spcBef>
                  <a:spcPct val="0"/>
                </a:spcBef>
              </a:pPr>
              <a:endParaRPr/>
            </a:p>
          </p:txBody>
        </p:sp>
      </p:grpSp>
      <p:sp>
        <p:nvSpPr>
          <p:cNvPr id="21" name="TextBox 21"/>
          <p:cNvSpPr txBox="1"/>
          <p:nvPr/>
        </p:nvSpPr>
        <p:spPr>
          <a:xfrm>
            <a:off x="2155021" y="6923278"/>
            <a:ext cx="10202460" cy="1006475"/>
          </a:xfrm>
          <a:prstGeom prst="rect">
            <a:avLst/>
          </a:prstGeom>
        </p:spPr>
        <p:txBody>
          <a:bodyPr lIns="0" tIns="0" rIns="0" bIns="0" rtlCol="0" anchor="t">
            <a:spAutoFit/>
          </a:bodyPr>
          <a:lstStyle/>
          <a:p>
            <a:pPr algn="l">
              <a:lnSpc>
                <a:spcPts val="2499"/>
              </a:lnSpc>
            </a:pPr>
            <a:r>
              <a:rPr lang="en-US" sz="2499">
                <a:solidFill>
                  <a:srgbClr val="000000"/>
                </a:solidFill>
                <a:latin typeface="Futura"/>
                <a:ea typeface="Futura"/>
                <a:cs typeface="Futura"/>
                <a:sym typeface="Futura"/>
              </a:rPr>
              <a:t>In light of provincial and federal elections, we urge you to stay informed, and reach out to your local candidates and get curious about their solutions to our current health crisis and where their priorities are at.</a:t>
            </a:r>
          </a:p>
        </p:txBody>
      </p:sp>
      <p:sp>
        <p:nvSpPr>
          <p:cNvPr id="22" name="TextBox 22"/>
          <p:cNvSpPr txBox="1"/>
          <p:nvPr/>
        </p:nvSpPr>
        <p:spPr>
          <a:xfrm>
            <a:off x="2155021" y="5943617"/>
            <a:ext cx="9680349" cy="741536"/>
          </a:xfrm>
          <a:prstGeom prst="rect">
            <a:avLst/>
          </a:prstGeom>
        </p:spPr>
        <p:txBody>
          <a:bodyPr lIns="0" tIns="0" rIns="0" bIns="0" rtlCol="0" anchor="t">
            <a:spAutoFit/>
          </a:bodyPr>
          <a:lstStyle/>
          <a:p>
            <a:pPr algn="l">
              <a:lnSpc>
                <a:spcPts val="4819"/>
              </a:lnSpc>
            </a:pPr>
            <a:r>
              <a:rPr lang="en-US" sz="4819" b="1">
                <a:solidFill>
                  <a:srgbClr val="E8514D"/>
                </a:solidFill>
                <a:latin typeface="Futura Bold"/>
                <a:ea typeface="Futura Bold"/>
                <a:cs typeface="Futura Bold"/>
                <a:sym typeface="Futura Bold"/>
              </a:rPr>
              <a:t>Call to Action:</a:t>
            </a:r>
          </a:p>
        </p:txBody>
      </p:sp>
      <p:sp>
        <p:nvSpPr>
          <p:cNvPr id="23" name="Freeform 23"/>
          <p:cNvSpPr/>
          <p:nvPr/>
        </p:nvSpPr>
        <p:spPr>
          <a:xfrm>
            <a:off x="15274408" y="5953142"/>
            <a:ext cx="1531246" cy="656522"/>
          </a:xfrm>
          <a:custGeom>
            <a:avLst/>
            <a:gdLst/>
            <a:ahLst/>
            <a:cxnLst/>
            <a:rect l="l" t="t" r="r" b="b"/>
            <a:pathLst>
              <a:path w="1531246" h="656522">
                <a:moveTo>
                  <a:pt x="0" y="0"/>
                </a:moveTo>
                <a:lnTo>
                  <a:pt x="1531246" y="0"/>
                </a:lnTo>
                <a:lnTo>
                  <a:pt x="1531246" y="656522"/>
                </a:lnTo>
                <a:lnTo>
                  <a:pt x="0" y="656522"/>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24" name="TextBox 24"/>
          <p:cNvSpPr txBox="1"/>
          <p:nvPr/>
        </p:nvSpPr>
        <p:spPr>
          <a:xfrm>
            <a:off x="13846900" y="6746299"/>
            <a:ext cx="2958754" cy="1053697"/>
          </a:xfrm>
          <a:prstGeom prst="rect">
            <a:avLst/>
          </a:prstGeom>
        </p:spPr>
        <p:txBody>
          <a:bodyPr lIns="0" tIns="0" rIns="0" bIns="0" rtlCol="0" anchor="t">
            <a:spAutoFit/>
          </a:bodyPr>
          <a:lstStyle/>
          <a:p>
            <a:pPr algn="ctr">
              <a:lnSpc>
                <a:spcPts val="2822"/>
              </a:lnSpc>
            </a:pPr>
            <a:r>
              <a:rPr lang="en-US" sz="2015" i="1" dirty="0">
                <a:solidFill>
                  <a:srgbClr val="000000"/>
                </a:solidFill>
                <a:latin typeface="Lato Italics"/>
                <a:ea typeface="Lato Italics"/>
                <a:cs typeface="Lato Italics"/>
                <a:sym typeface="Lato Italics"/>
              </a:rPr>
              <a:t>How familiar are you with the role of Community Health Centres?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1EB"/>
        </a:solidFill>
        <a:effectLst/>
      </p:bgPr>
    </p:bg>
    <p:spTree>
      <p:nvGrpSpPr>
        <p:cNvPr id="1" name=""/>
        <p:cNvGrpSpPr/>
        <p:nvPr/>
      </p:nvGrpSpPr>
      <p:grpSpPr>
        <a:xfrm>
          <a:off x="0" y="0"/>
          <a:ext cx="0" cy="0"/>
          <a:chOff x="0" y="0"/>
          <a:chExt cx="0" cy="0"/>
        </a:xfrm>
      </p:grpSpPr>
      <p:sp>
        <p:nvSpPr>
          <p:cNvPr id="2" name="TextBox 2"/>
          <p:cNvSpPr txBox="1"/>
          <p:nvPr/>
        </p:nvSpPr>
        <p:spPr>
          <a:xfrm>
            <a:off x="4162579" y="3930002"/>
            <a:ext cx="8727416" cy="3418989"/>
          </a:xfrm>
          <a:prstGeom prst="rect">
            <a:avLst/>
          </a:prstGeom>
        </p:spPr>
        <p:txBody>
          <a:bodyPr lIns="0" tIns="0" rIns="0" bIns="0" rtlCol="0" anchor="t">
            <a:spAutoFit/>
          </a:bodyPr>
          <a:lstStyle/>
          <a:p>
            <a:pPr algn="l">
              <a:lnSpc>
                <a:spcPts val="2980"/>
              </a:lnSpc>
            </a:pPr>
            <a:r>
              <a:rPr lang="en-US" sz="2980" b="1" dirty="0">
                <a:solidFill>
                  <a:srgbClr val="000000"/>
                </a:solidFill>
                <a:latin typeface="Futura Bold"/>
                <a:ea typeface="Futura Bold"/>
                <a:cs typeface="Futura Bold"/>
                <a:sym typeface="Futura Bold"/>
              </a:rPr>
              <a:t>Welcome &amp; Opening Remarks</a:t>
            </a:r>
            <a:r>
              <a:rPr lang="en-US" sz="2980" dirty="0">
                <a:solidFill>
                  <a:srgbClr val="000000"/>
                </a:solidFill>
                <a:latin typeface="Futura"/>
                <a:ea typeface="Futura"/>
                <a:cs typeface="Futura"/>
                <a:sym typeface="Futura"/>
              </a:rPr>
              <a:t>...............................</a:t>
            </a:r>
          </a:p>
          <a:p>
            <a:pPr algn="l">
              <a:lnSpc>
                <a:spcPts val="2980"/>
              </a:lnSpc>
            </a:pPr>
            <a:endParaRPr lang="en-US" sz="2980" dirty="0">
              <a:solidFill>
                <a:srgbClr val="000000"/>
              </a:solidFill>
              <a:latin typeface="Futura"/>
              <a:ea typeface="Futura"/>
              <a:cs typeface="Futura"/>
              <a:sym typeface="Futura"/>
            </a:endParaRPr>
          </a:p>
          <a:p>
            <a:pPr algn="l">
              <a:lnSpc>
                <a:spcPts val="2980"/>
              </a:lnSpc>
            </a:pPr>
            <a:r>
              <a:rPr lang="en-US" sz="2980" b="1" dirty="0">
                <a:solidFill>
                  <a:srgbClr val="000000"/>
                </a:solidFill>
                <a:latin typeface="Futura Bold"/>
                <a:ea typeface="Futura Bold"/>
                <a:cs typeface="Futura Bold"/>
                <a:sym typeface="Futura Bold"/>
              </a:rPr>
              <a:t>Value &amp; Return-on-Investment of CHCs</a:t>
            </a:r>
            <a:r>
              <a:rPr lang="en-US" sz="2980" dirty="0">
                <a:solidFill>
                  <a:srgbClr val="000000"/>
                </a:solidFill>
                <a:latin typeface="Futura"/>
                <a:ea typeface="Futura"/>
                <a:cs typeface="Futura"/>
                <a:sym typeface="Futura"/>
              </a:rPr>
              <a:t>.....................</a:t>
            </a:r>
          </a:p>
          <a:p>
            <a:pPr algn="l">
              <a:lnSpc>
                <a:spcPts val="2980"/>
              </a:lnSpc>
            </a:pPr>
            <a:endParaRPr lang="en-US" sz="2980" dirty="0">
              <a:solidFill>
                <a:srgbClr val="000000"/>
              </a:solidFill>
              <a:latin typeface="Futura"/>
              <a:ea typeface="Futura"/>
              <a:cs typeface="Futura"/>
              <a:sym typeface="Futura"/>
            </a:endParaRPr>
          </a:p>
          <a:p>
            <a:pPr algn="l">
              <a:lnSpc>
                <a:spcPts val="2980"/>
              </a:lnSpc>
            </a:pPr>
            <a:r>
              <a:rPr lang="en-US" sz="2980" b="1" dirty="0">
                <a:solidFill>
                  <a:srgbClr val="000000"/>
                </a:solidFill>
                <a:latin typeface="Futura Bold"/>
                <a:ea typeface="Futura Bold"/>
                <a:cs typeface="Futura Bold"/>
                <a:sym typeface="Futura Bold"/>
              </a:rPr>
              <a:t>Value of Community-Based Primary Care Model</a:t>
            </a:r>
            <a:r>
              <a:rPr lang="en-US" sz="2980" dirty="0">
                <a:solidFill>
                  <a:srgbClr val="000000"/>
                </a:solidFill>
                <a:latin typeface="Futura"/>
                <a:ea typeface="Futura"/>
                <a:cs typeface="Futura"/>
                <a:sym typeface="Futura"/>
              </a:rPr>
              <a:t>.......</a:t>
            </a:r>
          </a:p>
          <a:p>
            <a:pPr algn="l">
              <a:lnSpc>
                <a:spcPts val="2980"/>
              </a:lnSpc>
            </a:pPr>
            <a:endParaRPr lang="en-US" sz="2980" dirty="0">
              <a:solidFill>
                <a:srgbClr val="000000"/>
              </a:solidFill>
              <a:latin typeface="Futura"/>
              <a:ea typeface="Futura"/>
              <a:cs typeface="Futura"/>
              <a:sym typeface="Futura"/>
            </a:endParaRPr>
          </a:p>
          <a:p>
            <a:pPr algn="l">
              <a:lnSpc>
                <a:spcPts val="2980"/>
              </a:lnSpc>
            </a:pPr>
            <a:r>
              <a:rPr lang="en-US" sz="2980" b="1" dirty="0">
                <a:solidFill>
                  <a:srgbClr val="000000"/>
                </a:solidFill>
                <a:latin typeface="Futura Bold"/>
                <a:ea typeface="Futura Bold"/>
                <a:cs typeface="Futura Bold"/>
                <a:sym typeface="Futura Bold"/>
              </a:rPr>
              <a:t>Questions &amp; Answers</a:t>
            </a:r>
            <a:r>
              <a:rPr lang="en-US" sz="2980" dirty="0">
                <a:solidFill>
                  <a:srgbClr val="000000"/>
                </a:solidFill>
                <a:latin typeface="Futura"/>
                <a:ea typeface="Futura"/>
                <a:cs typeface="Futura"/>
                <a:sym typeface="Futura"/>
              </a:rPr>
              <a:t>............................................</a:t>
            </a:r>
          </a:p>
          <a:p>
            <a:pPr algn="l">
              <a:lnSpc>
                <a:spcPts val="2980"/>
              </a:lnSpc>
            </a:pPr>
            <a:endParaRPr lang="en-US" sz="2980" dirty="0">
              <a:solidFill>
                <a:srgbClr val="000000"/>
              </a:solidFill>
              <a:latin typeface="Futura"/>
              <a:ea typeface="Futura"/>
              <a:cs typeface="Futura"/>
              <a:sym typeface="Futura"/>
            </a:endParaRPr>
          </a:p>
          <a:p>
            <a:pPr algn="l">
              <a:lnSpc>
                <a:spcPts val="2980"/>
              </a:lnSpc>
            </a:pPr>
            <a:r>
              <a:rPr lang="en-US" sz="2980" b="1" dirty="0">
                <a:solidFill>
                  <a:srgbClr val="000000"/>
                </a:solidFill>
                <a:latin typeface="Futura Bold"/>
                <a:ea typeface="Futura Bold"/>
                <a:cs typeface="Futura Bold"/>
                <a:sym typeface="Futura Bold"/>
              </a:rPr>
              <a:t>Summary of Key Points</a:t>
            </a:r>
            <a:r>
              <a:rPr lang="en-US" sz="2980" dirty="0">
                <a:solidFill>
                  <a:srgbClr val="000000"/>
                </a:solidFill>
                <a:latin typeface="Futura"/>
                <a:ea typeface="Futura"/>
                <a:cs typeface="Futura"/>
                <a:sym typeface="Futura"/>
              </a:rPr>
              <a:t>..........................................</a:t>
            </a:r>
          </a:p>
        </p:txBody>
      </p:sp>
      <p:sp>
        <p:nvSpPr>
          <p:cNvPr id="3" name="TextBox 3"/>
          <p:cNvSpPr txBox="1"/>
          <p:nvPr/>
        </p:nvSpPr>
        <p:spPr>
          <a:xfrm>
            <a:off x="2290173" y="3930002"/>
            <a:ext cx="1961757" cy="3418989"/>
          </a:xfrm>
          <a:prstGeom prst="rect">
            <a:avLst/>
          </a:prstGeom>
        </p:spPr>
        <p:txBody>
          <a:bodyPr lIns="0" tIns="0" rIns="0" bIns="0" rtlCol="0" anchor="t">
            <a:spAutoFit/>
          </a:bodyPr>
          <a:lstStyle/>
          <a:p>
            <a:pPr algn="l">
              <a:lnSpc>
                <a:spcPts val="2980"/>
              </a:lnSpc>
            </a:pPr>
            <a:r>
              <a:rPr lang="en-US" sz="2980" b="1">
                <a:solidFill>
                  <a:srgbClr val="E8514D"/>
                </a:solidFill>
                <a:latin typeface="Futura Bold"/>
                <a:ea typeface="Futura Bold"/>
                <a:cs typeface="Futura Bold"/>
                <a:sym typeface="Futura Bold"/>
              </a:rPr>
              <a:t>10mins</a:t>
            </a:r>
          </a:p>
          <a:p>
            <a:pPr algn="l">
              <a:lnSpc>
                <a:spcPts val="2980"/>
              </a:lnSpc>
            </a:pPr>
            <a:endParaRPr lang="en-US" sz="2980" b="1">
              <a:solidFill>
                <a:srgbClr val="E8514D"/>
              </a:solidFill>
              <a:latin typeface="Futura Bold"/>
              <a:ea typeface="Futura Bold"/>
              <a:cs typeface="Futura Bold"/>
              <a:sym typeface="Futura Bold"/>
            </a:endParaRPr>
          </a:p>
          <a:p>
            <a:pPr algn="l">
              <a:lnSpc>
                <a:spcPts val="2980"/>
              </a:lnSpc>
            </a:pPr>
            <a:r>
              <a:rPr lang="en-US" sz="2980" b="1">
                <a:solidFill>
                  <a:srgbClr val="E8514D"/>
                </a:solidFill>
                <a:latin typeface="Futura Bold"/>
                <a:ea typeface="Futura Bold"/>
                <a:cs typeface="Futura Bold"/>
                <a:sym typeface="Futura Bold"/>
              </a:rPr>
              <a:t>15mins</a:t>
            </a:r>
          </a:p>
          <a:p>
            <a:pPr algn="l">
              <a:lnSpc>
                <a:spcPts val="2980"/>
              </a:lnSpc>
            </a:pPr>
            <a:endParaRPr lang="en-US" sz="2980" b="1">
              <a:solidFill>
                <a:srgbClr val="E8514D"/>
              </a:solidFill>
              <a:latin typeface="Futura Bold"/>
              <a:ea typeface="Futura Bold"/>
              <a:cs typeface="Futura Bold"/>
              <a:sym typeface="Futura Bold"/>
            </a:endParaRPr>
          </a:p>
          <a:p>
            <a:pPr algn="l">
              <a:lnSpc>
                <a:spcPts val="2980"/>
              </a:lnSpc>
            </a:pPr>
            <a:r>
              <a:rPr lang="en-US" sz="2980" b="1">
                <a:solidFill>
                  <a:srgbClr val="E8514D"/>
                </a:solidFill>
                <a:latin typeface="Futura Bold"/>
                <a:ea typeface="Futura Bold"/>
                <a:cs typeface="Futura Bold"/>
                <a:sym typeface="Futura Bold"/>
              </a:rPr>
              <a:t>20mins</a:t>
            </a:r>
          </a:p>
          <a:p>
            <a:pPr algn="l">
              <a:lnSpc>
                <a:spcPts val="2980"/>
              </a:lnSpc>
            </a:pPr>
            <a:endParaRPr lang="en-US" sz="2980" b="1">
              <a:solidFill>
                <a:srgbClr val="E8514D"/>
              </a:solidFill>
              <a:latin typeface="Futura Bold"/>
              <a:ea typeface="Futura Bold"/>
              <a:cs typeface="Futura Bold"/>
              <a:sym typeface="Futura Bold"/>
            </a:endParaRPr>
          </a:p>
          <a:p>
            <a:pPr algn="l">
              <a:lnSpc>
                <a:spcPts val="2980"/>
              </a:lnSpc>
            </a:pPr>
            <a:r>
              <a:rPr lang="en-US" sz="2980" b="1">
                <a:solidFill>
                  <a:srgbClr val="E8514D"/>
                </a:solidFill>
                <a:latin typeface="Futura Bold"/>
                <a:ea typeface="Futura Bold"/>
                <a:cs typeface="Futura Bold"/>
                <a:sym typeface="Futura Bold"/>
              </a:rPr>
              <a:t>30mins</a:t>
            </a:r>
          </a:p>
          <a:p>
            <a:pPr algn="l">
              <a:lnSpc>
                <a:spcPts val="2980"/>
              </a:lnSpc>
            </a:pPr>
            <a:endParaRPr lang="en-US" sz="2980" b="1">
              <a:solidFill>
                <a:srgbClr val="E8514D"/>
              </a:solidFill>
              <a:latin typeface="Futura Bold"/>
              <a:ea typeface="Futura Bold"/>
              <a:cs typeface="Futura Bold"/>
              <a:sym typeface="Futura Bold"/>
            </a:endParaRPr>
          </a:p>
          <a:p>
            <a:pPr algn="l">
              <a:lnSpc>
                <a:spcPts val="2980"/>
              </a:lnSpc>
            </a:pPr>
            <a:r>
              <a:rPr lang="en-US" sz="2980" b="1">
                <a:solidFill>
                  <a:srgbClr val="E8514D"/>
                </a:solidFill>
                <a:latin typeface="Futura Bold"/>
                <a:ea typeface="Futura Bold"/>
                <a:cs typeface="Futura Bold"/>
                <a:sym typeface="Futura Bold"/>
              </a:rPr>
              <a:t>15mins</a:t>
            </a:r>
          </a:p>
        </p:txBody>
      </p:sp>
      <p:sp>
        <p:nvSpPr>
          <p:cNvPr id="4" name="AutoShape 4"/>
          <p:cNvSpPr/>
          <p:nvPr/>
        </p:nvSpPr>
        <p:spPr>
          <a:xfrm flipV="1">
            <a:off x="1960461" y="9400065"/>
            <a:ext cx="15298839" cy="28876"/>
          </a:xfrm>
          <a:prstGeom prst="line">
            <a:avLst/>
          </a:prstGeom>
          <a:ln w="38100" cap="flat">
            <a:solidFill>
              <a:srgbClr val="E8514D"/>
            </a:solidFill>
            <a:prstDash val="solid"/>
            <a:headEnd type="none" w="sm" len="sm"/>
            <a:tailEnd type="none" w="sm" len="sm"/>
          </a:ln>
        </p:spPr>
      </p:sp>
      <p:grpSp>
        <p:nvGrpSpPr>
          <p:cNvPr id="5" name="Group 5"/>
          <p:cNvGrpSpPr/>
          <p:nvPr/>
        </p:nvGrpSpPr>
        <p:grpSpPr>
          <a:xfrm>
            <a:off x="1070046" y="9400065"/>
            <a:ext cx="905669" cy="481242"/>
            <a:chOff x="0" y="0"/>
            <a:chExt cx="337350" cy="179256"/>
          </a:xfrm>
        </p:grpSpPr>
        <p:sp>
          <p:nvSpPr>
            <p:cNvPr id="6" name="Freeform 6"/>
            <p:cNvSpPr/>
            <p:nvPr/>
          </p:nvSpPr>
          <p:spPr>
            <a:xfrm>
              <a:off x="0" y="0"/>
              <a:ext cx="337350" cy="179256"/>
            </a:xfrm>
            <a:custGeom>
              <a:avLst/>
              <a:gdLst/>
              <a:ahLst/>
              <a:cxnLst/>
              <a:rect l="l" t="t" r="r" b="b"/>
              <a:pathLst>
                <a:path w="337350" h="179256">
                  <a:moveTo>
                    <a:pt x="0" y="0"/>
                  </a:moveTo>
                  <a:lnTo>
                    <a:pt x="337350" y="0"/>
                  </a:lnTo>
                  <a:lnTo>
                    <a:pt x="337350" y="179256"/>
                  </a:lnTo>
                  <a:lnTo>
                    <a:pt x="0" y="179256"/>
                  </a:lnTo>
                  <a:close/>
                </a:path>
              </a:pathLst>
            </a:custGeom>
            <a:solidFill>
              <a:srgbClr val="E8514D"/>
            </a:solidFill>
          </p:spPr>
        </p:sp>
        <p:sp>
          <p:nvSpPr>
            <p:cNvPr id="7" name="TextBox 7"/>
            <p:cNvSpPr txBox="1"/>
            <p:nvPr/>
          </p:nvSpPr>
          <p:spPr>
            <a:xfrm>
              <a:off x="0" y="19050"/>
              <a:ext cx="337350" cy="160206"/>
            </a:xfrm>
            <a:prstGeom prst="rect">
              <a:avLst/>
            </a:prstGeom>
          </p:spPr>
          <p:txBody>
            <a:bodyPr lIns="48876" tIns="48876" rIns="48876" bIns="48876" rtlCol="0" anchor="ctr"/>
            <a:lstStyle/>
            <a:p>
              <a:pPr algn="ctr">
                <a:lnSpc>
                  <a:spcPts val="1539"/>
                </a:lnSpc>
              </a:pPr>
              <a:endParaRPr/>
            </a:p>
          </p:txBody>
        </p:sp>
      </p:grpSp>
      <p:sp>
        <p:nvSpPr>
          <p:cNvPr id="9" name="Freeform 9"/>
          <p:cNvSpPr/>
          <p:nvPr/>
        </p:nvSpPr>
        <p:spPr>
          <a:xfrm>
            <a:off x="13651109" y="9573258"/>
            <a:ext cx="1563866" cy="463859"/>
          </a:xfrm>
          <a:custGeom>
            <a:avLst/>
            <a:gdLst/>
            <a:ahLst/>
            <a:cxnLst/>
            <a:rect l="l" t="t" r="r" b="b"/>
            <a:pathLst>
              <a:path w="1563866" h="463859">
                <a:moveTo>
                  <a:pt x="0" y="0"/>
                </a:moveTo>
                <a:lnTo>
                  <a:pt x="1563866" y="0"/>
                </a:lnTo>
                <a:lnTo>
                  <a:pt x="1563866" y="463859"/>
                </a:lnTo>
                <a:lnTo>
                  <a:pt x="0" y="463859"/>
                </a:lnTo>
                <a:lnTo>
                  <a:pt x="0" y="0"/>
                </a:lnTo>
                <a:close/>
              </a:path>
            </a:pathLst>
          </a:custGeom>
          <a:blipFill>
            <a:blip r:embed="rId2"/>
            <a:stretch>
              <a:fillRect/>
            </a:stretch>
          </a:blipFill>
        </p:spPr>
      </p:sp>
      <p:sp>
        <p:nvSpPr>
          <p:cNvPr id="10" name="Freeform 10"/>
          <p:cNvSpPr/>
          <p:nvPr/>
        </p:nvSpPr>
        <p:spPr>
          <a:xfrm>
            <a:off x="12605131" y="9511778"/>
            <a:ext cx="569728" cy="569728"/>
          </a:xfrm>
          <a:custGeom>
            <a:avLst/>
            <a:gdLst/>
            <a:ahLst/>
            <a:cxnLst/>
            <a:rect l="l" t="t" r="r" b="b"/>
            <a:pathLst>
              <a:path w="569728" h="569728">
                <a:moveTo>
                  <a:pt x="0" y="0"/>
                </a:moveTo>
                <a:lnTo>
                  <a:pt x="569728" y="0"/>
                </a:lnTo>
                <a:lnTo>
                  <a:pt x="569728" y="569728"/>
                </a:lnTo>
                <a:lnTo>
                  <a:pt x="0" y="569728"/>
                </a:lnTo>
                <a:lnTo>
                  <a:pt x="0" y="0"/>
                </a:lnTo>
                <a:close/>
              </a:path>
            </a:pathLst>
          </a:custGeom>
          <a:blipFill>
            <a:blip r:embed="rId3"/>
            <a:stretch>
              <a:fillRect/>
            </a:stretch>
          </a:blipFill>
        </p:spPr>
      </p:sp>
      <p:sp>
        <p:nvSpPr>
          <p:cNvPr id="11" name="Freeform 11"/>
          <p:cNvSpPr/>
          <p:nvPr/>
        </p:nvSpPr>
        <p:spPr>
          <a:xfrm>
            <a:off x="8569758" y="9519630"/>
            <a:ext cx="1148485" cy="646023"/>
          </a:xfrm>
          <a:custGeom>
            <a:avLst/>
            <a:gdLst/>
            <a:ahLst/>
            <a:cxnLst/>
            <a:rect l="l" t="t" r="r" b="b"/>
            <a:pathLst>
              <a:path w="1148485" h="646023">
                <a:moveTo>
                  <a:pt x="0" y="0"/>
                </a:moveTo>
                <a:lnTo>
                  <a:pt x="1148484" y="0"/>
                </a:lnTo>
                <a:lnTo>
                  <a:pt x="1148484" y="646022"/>
                </a:lnTo>
                <a:lnTo>
                  <a:pt x="0" y="646022"/>
                </a:lnTo>
                <a:lnTo>
                  <a:pt x="0" y="0"/>
                </a:lnTo>
                <a:close/>
              </a:path>
            </a:pathLst>
          </a:custGeom>
          <a:blipFill>
            <a:blip r:embed="rId4"/>
            <a:stretch>
              <a:fillRect/>
            </a:stretch>
          </a:blipFill>
        </p:spPr>
      </p:sp>
      <p:sp>
        <p:nvSpPr>
          <p:cNvPr id="12" name="Freeform 12"/>
          <p:cNvSpPr/>
          <p:nvPr/>
        </p:nvSpPr>
        <p:spPr>
          <a:xfrm>
            <a:off x="15236669" y="9555662"/>
            <a:ext cx="2022631" cy="562792"/>
          </a:xfrm>
          <a:custGeom>
            <a:avLst/>
            <a:gdLst/>
            <a:ahLst/>
            <a:cxnLst/>
            <a:rect l="l" t="t" r="r" b="b"/>
            <a:pathLst>
              <a:path w="2022631" h="562792">
                <a:moveTo>
                  <a:pt x="0" y="0"/>
                </a:moveTo>
                <a:lnTo>
                  <a:pt x="2022631" y="0"/>
                </a:lnTo>
                <a:lnTo>
                  <a:pt x="2022631" y="562793"/>
                </a:lnTo>
                <a:lnTo>
                  <a:pt x="0" y="562793"/>
                </a:lnTo>
                <a:lnTo>
                  <a:pt x="0" y="0"/>
                </a:lnTo>
                <a:close/>
              </a:path>
            </a:pathLst>
          </a:custGeom>
          <a:blipFill>
            <a:blip r:embed="rId5"/>
            <a:stretch>
              <a:fillRect t="-105783" b="-95207"/>
            </a:stretch>
          </a:blipFill>
        </p:spPr>
      </p:sp>
      <p:sp>
        <p:nvSpPr>
          <p:cNvPr id="13" name="Freeform 13"/>
          <p:cNvSpPr/>
          <p:nvPr/>
        </p:nvSpPr>
        <p:spPr>
          <a:xfrm>
            <a:off x="10063052" y="9511778"/>
            <a:ext cx="1005212" cy="606677"/>
          </a:xfrm>
          <a:custGeom>
            <a:avLst/>
            <a:gdLst/>
            <a:ahLst/>
            <a:cxnLst/>
            <a:rect l="l" t="t" r="r" b="b"/>
            <a:pathLst>
              <a:path w="1005212" h="606677">
                <a:moveTo>
                  <a:pt x="0" y="0"/>
                </a:moveTo>
                <a:lnTo>
                  <a:pt x="1005212" y="0"/>
                </a:lnTo>
                <a:lnTo>
                  <a:pt x="1005212" y="606677"/>
                </a:lnTo>
                <a:lnTo>
                  <a:pt x="0" y="606677"/>
                </a:lnTo>
                <a:lnTo>
                  <a:pt x="0" y="0"/>
                </a:lnTo>
                <a:close/>
              </a:path>
            </a:pathLst>
          </a:custGeom>
          <a:blipFill>
            <a:blip r:embed="rId6"/>
            <a:stretch>
              <a:fillRect/>
            </a:stretch>
          </a:blipFill>
        </p:spPr>
      </p:sp>
      <p:sp>
        <p:nvSpPr>
          <p:cNvPr id="14" name="Freeform 14"/>
          <p:cNvSpPr/>
          <p:nvPr/>
        </p:nvSpPr>
        <p:spPr>
          <a:xfrm>
            <a:off x="11313258" y="9491921"/>
            <a:ext cx="1044223" cy="626534"/>
          </a:xfrm>
          <a:custGeom>
            <a:avLst/>
            <a:gdLst/>
            <a:ahLst/>
            <a:cxnLst/>
            <a:rect l="l" t="t" r="r" b="b"/>
            <a:pathLst>
              <a:path w="1044223" h="626534">
                <a:moveTo>
                  <a:pt x="0" y="0"/>
                </a:moveTo>
                <a:lnTo>
                  <a:pt x="1044223" y="0"/>
                </a:lnTo>
                <a:lnTo>
                  <a:pt x="1044223" y="626534"/>
                </a:lnTo>
                <a:lnTo>
                  <a:pt x="0" y="626534"/>
                </a:lnTo>
                <a:lnTo>
                  <a:pt x="0" y="0"/>
                </a:lnTo>
                <a:close/>
              </a:path>
            </a:pathLst>
          </a:custGeom>
          <a:blipFill>
            <a:blip r:embed="rId7"/>
            <a:stretch>
              <a:fillRect/>
            </a:stretch>
          </a:blipFill>
        </p:spPr>
      </p:sp>
      <p:sp>
        <p:nvSpPr>
          <p:cNvPr id="18" name="TextBox 18"/>
          <p:cNvSpPr txBox="1"/>
          <p:nvPr/>
        </p:nvSpPr>
        <p:spPr>
          <a:xfrm>
            <a:off x="0" y="1737107"/>
            <a:ext cx="18288000" cy="1353095"/>
          </a:xfrm>
          <a:prstGeom prst="rect">
            <a:avLst/>
          </a:prstGeom>
        </p:spPr>
        <p:txBody>
          <a:bodyPr lIns="0" tIns="0" rIns="0" bIns="0" rtlCol="0" anchor="t">
            <a:spAutoFit/>
          </a:bodyPr>
          <a:lstStyle/>
          <a:p>
            <a:pPr algn="ctr">
              <a:lnSpc>
                <a:spcPts val="8898"/>
              </a:lnSpc>
            </a:pPr>
            <a:r>
              <a:rPr lang="en-US" sz="8898" b="1" dirty="0">
                <a:solidFill>
                  <a:srgbClr val="E8514D"/>
                </a:solidFill>
                <a:latin typeface="Futura Bold"/>
                <a:ea typeface="Futura Bold"/>
                <a:cs typeface="Futura Bold"/>
                <a:sym typeface="Futura Bold"/>
              </a:rPr>
              <a:t>Agenda</a:t>
            </a:r>
          </a:p>
        </p:txBody>
      </p:sp>
      <p:sp>
        <p:nvSpPr>
          <p:cNvPr id="19" name="TextBox 19"/>
          <p:cNvSpPr txBox="1"/>
          <p:nvPr/>
        </p:nvSpPr>
        <p:spPr>
          <a:xfrm>
            <a:off x="12889995" y="3930002"/>
            <a:ext cx="3900201" cy="3790464"/>
          </a:xfrm>
          <a:prstGeom prst="rect">
            <a:avLst/>
          </a:prstGeom>
        </p:spPr>
        <p:txBody>
          <a:bodyPr lIns="0" tIns="0" rIns="0" bIns="0" rtlCol="0" anchor="t">
            <a:spAutoFit/>
          </a:bodyPr>
          <a:lstStyle/>
          <a:p>
            <a:pPr algn="l">
              <a:lnSpc>
                <a:spcPts val="2980"/>
              </a:lnSpc>
            </a:pPr>
            <a:r>
              <a:rPr lang="en-US" sz="2980">
                <a:solidFill>
                  <a:srgbClr val="000000"/>
                </a:solidFill>
                <a:latin typeface="Futura"/>
                <a:ea typeface="Futura"/>
                <a:cs typeface="Futura"/>
                <a:sym typeface="Futura"/>
              </a:rPr>
              <a:t>Yacouba Traore</a:t>
            </a:r>
          </a:p>
          <a:p>
            <a:pPr algn="l">
              <a:lnSpc>
                <a:spcPts val="2980"/>
              </a:lnSpc>
            </a:pPr>
            <a:endParaRPr lang="en-US" sz="2980">
              <a:solidFill>
                <a:srgbClr val="000000"/>
              </a:solidFill>
              <a:latin typeface="Futura"/>
              <a:ea typeface="Futura"/>
              <a:cs typeface="Futura"/>
              <a:sym typeface="Futura"/>
            </a:endParaRPr>
          </a:p>
          <a:p>
            <a:pPr algn="l">
              <a:lnSpc>
                <a:spcPts val="2980"/>
              </a:lnSpc>
            </a:pPr>
            <a:r>
              <a:rPr lang="en-US" sz="2980">
                <a:solidFill>
                  <a:srgbClr val="000000"/>
                </a:solidFill>
                <a:latin typeface="Futura"/>
                <a:ea typeface="Futura"/>
                <a:cs typeface="Futura"/>
                <a:sym typeface="Futura"/>
              </a:rPr>
              <a:t>Michelle Hurtubise </a:t>
            </a:r>
          </a:p>
          <a:p>
            <a:pPr algn="l">
              <a:lnSpc>
                <a:spcPts val="2980"/>
              </a:lnSpc>
            </a:pPr>
            <a:endParaRPr lang="en-US" sz="2980">
              <a:solidFill>
                <a:srgbClr val="000000"/>
              </a:solidFill>
              <a:latin typeface="Futura"/>
              <a:ea typeface="Futura"/>
              <a:cs typeface="Futura"/>
              <a:sym typeface="Futura"/>
            </a:endParaRPr>
          </a:p>
          <a:p>
            <a:pPr algn="l">
              <a:lnSpc>
                <a:spcPts val="2980"/>
              </a:lnSpc>
            </a:pPr>
            <a:r>
              <a:rPr lang="en-US" sz="2980">
                <a:solidFill>
                  <a:srgbClr val="000000"/>
                </a:solidFill>
                <a:latin typeface="Futura"/>
                <a:ea typeface="Futura"/>
                <a:cs typeface="Futura"/>
                <a:sym typeface="Futura"/>
              </a:rPr>
              <a:t>Dr. Ivy Bourgeault </a:t>
            </a:r>
          </a:p>
          <a:p>
            <a:pPr algn="l">
              <a:lnSpc>
                <a:spcPts val="2980"/>
              </a:lnSpc>
            </a:pPr>
            <a:endParaRPr lang="en-US" sz="2980">
              <a:solidFill>
                <a:srgbClr val="000000"/>
              </a:solidFill>
              <a:latin typeface="Futura"/>
              <a:ea typeface="Futura"/>
              <a:cs typeface="Futura"/>
              <a:sym typeface="Futura"/>
            </a:endParaRPr>
          </a:p>
          <a:p>
            <a:pPr algn="l">
              <a:lnSpc>
                <a:spcPts val="2980"/>
              </a:lnSpc>
            </a:pPr>
            <a:r>
              <a:rPr lang="en-US" sz="2980">
                <a:solidFill>
                  <a:srgbClr val="000000"/>
                </a:solidFill>
                <a:latin typeface="Futura"/>
                <a:ea typeface="Futura"/>
                <a:cs typeface="Futura"/>
                <a:sym typeface="Futura"/>
              </a:rPr>
              <a:t>Tamara &amp; Yacouba</a:t>
            </a:r>
          </a:p>
          <a:p>
            <a:pPr algn="l">
              <a:lnSpc>
                <a:spcPts val="2980"/>
              </a:lnSpc>
            </a:pPr>
            <a:endParaRPr lang="en-US" sz="2980">
              <a:solidFill>
                <a:srgbClr val="000000"/>
              </a:solidFill>
              <a:latin typeface="Futura"/>
              <a:ea typeface="Futura"/>
              <a:cs typeface="Futura"/>
              <a:sym typeface="Futura"/>
            </a:endParaRPr>
          </a:p>
          <a:p>
            <a:pPr algn="l">
              <a:lnSpc>
                <a:spcPts val="2980"/>
              </a:lnSpc>
            </a:pPr>
            <a:r>
              <a:rPr lang="en-US" sz="2980">
                <a:solidFill>
                  <a:srgbClr val="000000"/>
                </a:solidFill>
                <a:latin typeface="Futura"/>
                <a:ea typeface="Futura"/>
                <a:cs typeface="Futura"/>
                <a:sym typeface="Futura"/>
              </a:rPr>
              <a:t>Tamara Chipperfield</a:t>
            </a:r>
          </a:p>
          <a:p>
            <a:pPr algn="l">
              <a:lnSpc>
                <a:spcPts val="2980"/>
              </a:lnSpc>
            </a:pPr>
            <a:r>
              <a:rPr lang="en-US" sz="2980">
                <a:solidFill>
                  <a:srgbClr val="000000"/>
                </a:solidFill>
                <a:latin typeface="Futura"/>
                <a:ea typeface="Futura"/>
                <a:cs typeface="Futura"/>
                <a:sym typeface="Futura"/>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F1EB"/>
        </a:solidFill>
        <a:effectLst/>
      </p:bgPr>
    </p:bg>
    <p:spTree>
      <p:nvGrpSpPr>
        <p:cNvPr id="1" name=""/>
        <p:cNvGrpSpPr/>
        <p:nvPr/>
      </p:nvGrpSpPr>
      <p:grpSpPr>
        <a:xfrm>
          <a:off x="0" y="0"/>
          <a:ext cx="0" cy="0"/>
          <a:chOff x="0" y="0"/>
          <a:chExt cx="0" cy="0"/>
        </a:xfrm>
      </p:grpSpPr>
      <p:sp>
        <p:nvSpPr>
          <p:cNvPr id="2" name="AutoShape 2"/>
          <p:cNvSpPr/>
          <p:nvPr/>
        </p:nvSpPr>
        <p:spPr>
          <a:xfrm flipV="1">
            <a:off x="1960461" y="9400065"/>
            <a:ext cx="15298839" cy="28876"/>
          </a:xfrm>
          <a:prstGeom prst="line">
            <a:avLst/>
          </a:prstGeom>
          <a:ln w="38100" cap="flat">
            <a:solidFill>
              <a:srgbClr val="E8514D"/>
            </a:solidFill>
            <a:prstDash val="solid"/>
            <a:headEnd type="none" w="sm" len="sm"/>
            <a:tailEnd type="none" w="sm" len="sm"/>
          </a:ln>
        </p:spPr>
      </p:sp>
      <p:grpSp>
        <p:nvGrpSpPr>
          <p:cNvPr id="3" name="Group 3"/>
          <p:cNvGrpSpPr/>
          <p:nvPr/>
        </p:nvGrpSpPr>
        <p:grpSpPr>
          <a:xfrm>
            <a:off x="1070046" y="9400065"/>
            <a:ext cx="905669" cy="481242"/>
            <a:chOff x="0" y="0"/>
            <a:chExt cx="337350" cy="179256"/>
          </a:xfrm>
        </p:grpSpPr>
        <p:sp>
          <p:nvSpPr>
            <p:cNvPr id="4" name="Freeform 4"/>
            <p:cNvSpPr/>
            <p:nvPr/>
          </p:nvSpPr>
          <p:spPr>
            <a:xfrm>
              <a:off x="0" y="0"/>
              <a:ext cx="337350" cy="179256"/>
            </a:xfrm>
            <a:custGeom>
              <a:avLst/>
              <a:gdLst/>
              <a:ahLst/>
              <a:cxnLst/>
              <a:rect l="l" t="t" r="r" b="b"/>
              <a:pathLst>
                <a:path w="337350" h="179256">
                  <a:moveTo>
                    <a:pt x="0" y="0"/>
                  </a:moveTo>
                  <a:lnTo>
                    <a:pt x="337350" y="0"/>
                  </a:lnTo>
                  <a:lnTo>
                    <a:pt x="337350" y="179256"/>
                  </a:lnTo>
                  <a:lnTo>
                    <a:pt x="0" y="179256"/>
                  </a:lnTo>
                  <a:close/>
                </a:path>
              </a:pathLst>
            </a:custGeom>
            <a:solidFill>
              <a:srgbClr val="E8514D"/>
            </a:solidFill>
          </p:spPr>
        </p:sp>
        <p:sp>
          <p:nvSpPr>
            <p:cNvPr id="5" name="TextBox 5"/>
            <p:cNvSpPr txBox="1"/>
            <p:nvPr/>
          </p:nvSpPr>
          <p:spPr>
            <a:xfrm>
              <a:off x="0" y="19050"/>
              <a:ext cx="337350" cy="160206"/>
            </a:xfrm>
            <a:prstGeom prst="rect">
              <a:avLst/>
            </a:prstGeom>
          </p:spPr>
          <p:txBody>
            <a:bodyPr lIns="48876" tIns="48876" rIns="48876" bIns="48876" rtlCol="0" anchor="ctr"/>
            <a:lstStyle/>
            <a:p>
              <a:pPr algn="ctr">
                <a:lnSpc>
                  <a:spcPts val="1539"/>
                </a:lnSpc>
              </a:pPr>
              <a:endParaRPr/>
            </a:p>
          </p:txBody>
        </p:sp>
      </p:grpSp>
      <p:sp>
        <p:nvSpPr>
          <p:cNvPr id="7" name="Freeform 7"/>
          <p:cNvSpPr/>
          <p:nvPr/>
        </p:nvSpPr>
        <p:spPr>
          <a:xfrm>
            <a:off x="13651109" y="9573258"/>
            <a:ext cx="1563866" cy="463859"/>
          </a:xfrm>
          <a:custGeom>
            <a:avLst/>
            <a:gdLst/>
            <a:ahLst/>
            <a:cxnLst/>
            <a:rect l="l" t="t" r="r" b="b"/>
            <a:pathLst>
              <a:path w="1563866" h="463859">
                <a:moveTo>
                  <a:pt x="0" y="0"/>
                </a:moveTo>
                <a:lnTo>
                  <a:pt x="1563866" y="0"/>
                </a:lnTo>
                <a:lnTo>
                  <a:pt x="1563866" y="463859"/>
                </a:lnTo>
                <a:lnTo>
                  <a:pt x="0" y="463859"/>
                </a:lnTo>
                <a:lnTo>
                  <a:pt x="0" y="0"/>
                </a:lnTo>
                <a:close/>
              </a:path>
            </a:pathLst>
          </a:custGeom>
          <a:blipFill>
            <a:blip r:embed="rId2"/>
            <a:stretch>
              <a:fillRect/>
            </a:stretch>
          </a:blipFill>
        </p:spPr>
      </p:sp>
      <p:sp>
        <p:nvSpPr>
          <p:cNvPr id="8" name="Freeform 8"/>
          <p:cNvSpPr/>
          <p:nvPr/>
        </p:nvSpPr>
        <p:spPr>
          <a:xfrm>
            <a:off x="12605131" y="9511778"/>
            <a:ext cx="569728" cy="569728"/>
          </a:xfrm>
          <a:custGeom>
            <a:avLst/>
            <a:gdLst/>
            <a:ahLst/>
            <a:cxnLst/>
            <a:rect l="l" t="t" r="r" b="b"/>
            <a:pathLst>
              <a:path w="569728" h="569728">
                <a:moveTo>
                  <a:pt x="0" y="0"/>
                </a:moveTo>
                <a:lnTo>
                  <a:pt x="569728" y="0"/>
                </a:lnTo>
                <a:lnTo>
                  <a:pt x="569728" y="569728"/>
                </a:lnTo>
                <a:lnTo>
                  <a:pt x="0" y="569728"/>
                </a:lnTo>
                <a:lnTo>
                  <a:pt x="0" y="0"/>
                </a:lnTo>
                <a:close/>
              </a:path>
            </a:pathLst>
          </a:custGeom>
          <a:blipFill>
            <a:blip r:embed="rId3"/>
            <a:stretch>
              <a:fillRect/>
            </a:stretch>
          </a:blipFill>
        </p:spPr>
      </p:sp>
      <p:sp>
        <p:nvSpPr>
          <p:cNvPr id="9" name="Freeform 9"/>
          <p:cNvSpPr/>
          <p:nvPr/>
        </p:nvSpPr>
        <p:spPr>
          <a:xfrm>
            <a:off x="8569758" y="9519630"/>
            <a:ext cx="1148485" cy="646023"/>
          </a:xfrm>
          <a:custGeom>
            <a:avLst/>
            <a:gdLst/>
            <a:ahLst/>
            <a:cxnLst/>
            <a:rect l="l" t="t" r="r" b="b"/>
            <a:pathLst>
              <a:path w="1148485" h="646023">
                <a:moveTo>
                  <a:pt x="0" y="0"/>
                </a:moveTo>
                <a:lnTo>
                  <a:pt x="1148484" y="0"/>
                </a:lnTo>
                <a:lnTo>
                  <a:pt x="1148484" y="646022"/>
                </a:lnTo>
                <a:lnTo>
                  <a:pt x="0" y="646022"/>
                </a:lnTo>
                <a:lnTo>
                  <a:pt x="0" y="0"/>
                </a:lnTo>
                <a:close/>
              </a:path>
            </a:pathLst>
          </a:custGeom>
          <a:blipFill>
            <a:blip r:embed="rId4"/>
            <a:stretch>
              <a:fillRect/>
            </a:stretch>
          </a:blipFill>
        </p:spPr>
      </p:sp>
      <p:sp>
        <p:nvSpPr>
          <p:cNvPr id="10" name="Freeform 10"/>
          <p:cNvSpPr/>
          <p:nvPr/>
        </p:nvSpPr>
        <p:spPr>
          <a:xfrm>
            <a:off x="15236669" y="9555662"/>
            <a:ext cx="2022631" cy="562792"/>
          </a:xfrm>
          <a:custGeom>
            <a:avLst/>
            <a:gdLst/>
            <a:ahLst/>
            <a:cxnLst/>
            <a:rect l="l" t="t" r="r" b="b"/>
            <a:pathLst>
              <a:path w="2022631" h="562792">
                <a:moveTo>
                  <a:pt x="0" y="0"/>
                </a:moveTo>
                <a:lnTo>
                  <a:pt x="2022631" y="0"/>
                </a:lnTo>
                <a:lnTo>
                  <a:pt x="2022631" y="562793"/>
                </a:lnTo>
                <a:lnTo>
                  <a:pt x="0" y="562793"/>
                </a:lnTo>
                <a:lnTo>
                  <a:pt x="0" y="0"/>
                </a:lnTo>
                <a:close/>
              </a:path>
            </a:pathLst>
          </a:custGeom>
          <a:blipFill>
            <a:blip r:embed="rId5"/>
            <a:stretch>
              <a:fillRect t="-105783" b="-95207"/>
            </a:stretch>
          </a:blipFill>
        </p:spPr>
      </p:sp>
      <p:sp>
        <p:nvSpPr>
          <p:cNvPr id="11" name="Freeform 11"/>
          <p:cNvSpPr/>
          <p:nvPr/>
        </p:nvSpPr>
        <p:spPr>
          <a:xfrm>
            <a:off x="10063052" y="9511778"/>
            <a:ext cx="1005212" cy="606677"/>
          </a:xfrm>
          <a:custGeom>
            <a:avLst/>
            <a:gdLst/>
            <a:ahLst/>
            <a:cxnLst/>
            <a:rect l="l" t="t" r="r" b="b"/>
            <a:pathLst>
              <a:path w="1005212" h="606677">
                <a:moveTo>
                  <a:pt x="0" y="0"/>
                </a:moveTo>
                <a:lnTo>
                  <a:pt x="1005212" y="0"/>
                </a:lnTo>
                <a:lnTo>
                  <a:pt x="1005212" y="606677"/>
                </a:lnTo>
                <a:lnTo>
                  <a:pt x="0" y="606677"/>
                </a:lnTo>
                <a:lnTo>
                  <a:pt x="0" y="0"/>
                </a:lnTo>
                <a:close/>
              </a:path>
            </a:pathLst>
          </a:custGeom>
          <a:blipFill>
            <a:blip r:embed="rId6"/>
            <a:stretch>
              <a:fillRect/>
            </a:stretch>
          </a:blipFill>
        </p:spPr>
      </p:sp>
      <p:sp>
        <p:nvSpPr>
          <p:cNvPr id="12" name="Freeform 12"/>
          <p:cNvSpPr/>
          <p:nvPr/>
        </p:nvSpPr>
        <p:spPr>
          <a:xfrm>
            <a:off x="11313258" y="9491921"/>
            <a:ext cx="1044223" cy="626534"/>
          </a:xfrm>
          <a:custGeom>
            <a:avLst/>
            <a:gdLst/>
            <a:ahLst/>
            <a:cxnLst/>
            <a:rect l="l" t="t" r="r" b="b"/>
            <a:pathLst>
              <a:path w="1044223" h="626534">
                <a:moveTo>
                  <a:pt x="0" y="0"/>
                </a:moveTo>
                <a:lnTo>
                  <a:pt x="1044223" y="0"/>
                </a:lnTo>
                <a:lnTo>
                  <a:pt x="1044223" y="626534"/>
                </a:lnTo>
                <a:lnTo>
                  <a:pt x="0" y="626534"/>
                </a:lnTo>
                <a:lnTo>
                  <a:pt x="0" y="0"/>
                </a:lnTo>
                <a:close/>
              </a:path>
            </a:pathLst>
          </a:custGeom>
          <a:blipFill>
            <a:blip r:embed="rId7"/>
            <a:stretch>
              <a:fillRect/>
            </a:stretch>
          </a:blipFill>
        </p:spPr>
      </p:sp>
      <p:grpSp>
        <p:nvGrpSpPr>
          <p:cNvPr id="13" name="Group 13"/>
          <p:cNvGrpSpPr/>
          <p:nvPr/>
        </p:nvGrpSpPr>
        <p:grpSpPr>
          <a:xfrm>
            <a:off x="7787159" y="2492624"/>
            <a:ext cx="20346367" cy="2026003"/>
            <a:chOff x="0" y="0"/>
            <a:chExt cx="7061638" cy="703167"/>
          </a:xfrm>
        </p:grpSpPr>
        <p:sp>
          <p:nvSpPr>
            <p:cNvPr id="14" name="Freeform 14"/>
            <p:cNvSpPr/>
            <p:nvPr/>
          </p:nvSpPr>
          <p:spPr>
            <a:xfrm>
              <a:off x="0" y="0"/>
              <a:ext cx="7061639" cy="703167"/>
            </a:xfrm>
            <a:custGeom>
              <a:avLst/>
              <a:gdLst/>
              <a:ahLst/>
              <a:cxnLst/>
              <a:rect l="l" t="t" r="r" b="b"/>
              <a:pathLst>
                <a:path w="7061639" h="703167">
                  <a:moveTo>
                    <a:pt x="0" y="0"/>
                  </a:moveTo>
                  <a:lnTo>
                    <a:pt x="7061639" y="0"/>
                  </a:lnTo>
                  <a:lnTo>
                    <a:pt x="7061639" y="703167"/>
                  </a:lnTo>
                  <a:lnTo>
                    <a:pt x="0" y="703167"/>
                  </a:lnTo>
                  <a:close/>
                </a:path>
              </a:pathLst>
            </a:custGeom>
            <a:solidFill>
              <a:srgbClr val="A2ECDF"/>
            </a:solidFill>
          </p:spPr>
        </p:sp>
        <p:sp>
          <p:nvSpPr>
            <p:cNvPr id="15" name="TextBox 15"/>
            <p:cNvSpPr txBox="1"/>
            <p:nvPr/>
          </p:nvSpPr>
          <p:spPr>
            <a:xfrm>
              <a:off x="0" y="-28575"/>
              <a:ext cx="7061638" cy="731742"/>
            </a:xfrm>
            <a:prstGeom prst="rect">
              <a:avLst/>
            </a:prstGeom>
          </p:spPr>
          <p:txBody>
            <a:bodyPr lIns="51955" tIns="51955" rIns="51955" bIns="51955" rtlCol="0" anchor="ctr"/>
            <a:lstStyle/>
            <a:p>
              <a:pPr algn="ctr">
                <a:lnSpc>
                  <a:spcPts val="2147"/>
                </a:lnSpc>
                <a:spcBef>
                  <a:spcPct val="0"/>
                </a:spcBef>
              </a:pPr>
              <a:endParaRPr/>
            </a:p>
          </p:txBody>
        </p:sp>
      </p:grpSp>
      <p:sp>
        <p:nvSpPr>
          <p:cNvPr id="17" name="TextBox 17"/>
          <p:cNvSpPr txBox="1"/>
          <p:nvPr/>
        </p:nvSpPr>
        <p:spPr>
          <a:xfrm>
            <a:off x="8092134" y="3433113"/>
            <a:ext cx="10140697" cy="641201"/>
          </a:xfrm>
          <a:prstGeom prst="rect">
            <a:avLst/>
          </a:prstGeom>
        </p:spPr>
        <p:txBody>
          <a:bodyPr wrap="square" lIns="0" tIns="0" rIns="0" bIns="0" rtlCol="0" anchor="t">
            <a:spAutoFit/>
          </a:bodyPr>
          <a:lstStyle/>
          <a:p>
            <a:pPr algn="l">
              <a:lnSpc>
                <a:spcPts val="4819"/>
              </a:lnSpc>
            </a:pPr>
            <a:r>
              <a:rPr lang="en-US" sz="4819" dirty="0">
                <a:solidFill>
                  <a:srgbClr val="E8514D"/>
                </a:solidFill>
                <a:latin typeface="Futura"/>
                <a:ea typeface="Futura"/>
                <a:cs typeface="Futura"/>
                <a:sym typeface="Futura"/>
              </a:rPr>
              <a:t> </a:t>
            </a:r>
            <a:r>
              <a:rPr lang="en-US" sz="8000" dirty="0">
                <a:solidFill>
                  <a:srgbClr val="E8514D"/>
                </a:solidFill>
                <a:latin typeface="Futura"/>
                <a:ea typeface="Futura"/>
                <a:cs typeface="Futura"/>
                <a:sym typeface="Futura"/>
              </a:rPr>
              <a:t>Michelle Hurtubise</a:t>
            </a:r>
          </a:p>
        </p:txBody>
      </p:sp>
      <p:grpSp>
        <p:nvGrpSpPr>
          <p:cNvPr id="18" name="Group 18"/>
          <p:cNvGrpSpPr/>
          <p:nvPr/>
        </p:nvGrpSpPr>
        <p:grpSpPr>
          <a:xfrm>
            <a:off x="1752600" y="2410292"/>
            <a:ext cx="5578033" cy="5434729"/>
            <a:chOff x="-54541" y="-29931"/>
            <a:chExt cx="812800" cy="812800"/>
          </a:xfrm>
        </p:grpSpPr>
        <p:sp>
          <p:nvSpPr>
            <p:cNvPr id="19" name="Freeform 19"/>
            <p:cNvSpPr/>
            <p:nvPr/>
          </p:nvSpPr>
          <p:spPr>
            <a:xfrm>
              <a:off x="-54541" y="-29931"/>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l="-10090" t="-17308" r="-11178" b="-9567"/>
              </a:stretch>
            </a:blipFill>
            <a:ln w="95250" cap="sq">
              <a:solidFill>
                <a:srgbClr val="3C3333"/>
              </a:solidFill>
              <a:prstDash val="solid"/>
              <a:miter/>
            </a:ln>
          </p:spPr>
        </p:sp>
      </p:grpSp>
      <p:sp>
        <p:nvSpPr>
          <p:cNvPr id="20" name="TextBox 20"/>
          <p:cNvSpPr txBox="1"/>
          <p:nvPr/>
        </p:nvSpPr>
        <p:spPr>
          <a:xfrm>
            <a:off x="8113211" y="4663755"/>
            <a:ext cx="6975615" cy="2693045"/>
          </a:xfrm>
          <a:prstGeom prst="rect">
            <a:avLst/>
          </a:prstGeom>
        </p:spPr>
        <p:txBody>
          <a:bodyPr wrap="square" lIns="0" tIns="0" rIns="0" bIns="0" rtlCol="0" anchor="t">
            <a:spAutoFit/>
          </a:bodyPr>
          <a:lstStyle/>
          <a:p>
            <a:pPr algn="l">
              <a:lnSpc>
                <a:spcPts val="2999"/>
              </a:lnSpc>
            </a:pPr>
            <a:r>
              <a:rPr lang="en-US" sz="2800" dirty="0">
                <a:solidFill>
                  <a:srgbClr val="000000"/>
                </a:solidFill>
                <a:latin typeface="Glacial Indifference"/>
                <a:ea typeface="Glacial Indifference"/>
                <a:cs typeface="Glacial Indifference"/>
                <a:sym typeface="Glacial Indifference"/>
              </a:rPr>
              <a:t>An innovative leader in the community health sector, Michelle has a proven passion for driving positive change. With extensive experience in executive and board roles, her dedication and expertise have played a key role in improving the quality and accessibility of community-based health services.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5" name="Google Shape;115;p1"/>
          <p:cNvCxnSpPr/>
          <p:nvPr/>
        </p:nvCxnSpPr>
        <p:spPr>
          <a:xfrm>
            <a:off x="1710555" y="6276150"/>
            <a:ext cx="1620000" cy="0"/>
          </a:xfrm>
          <a:prstGeom prst="straightConnector1">
            <a:avLst/>
          </a:prstGeom>
          <a:noFill/>
          <a:ln w="44450" cap="flat" cmpd="sng">
            <a:solidFill>
              <a:srgbClr val="FF5100"/>
            </a:solidFill>
            <a:prstDash val="solid"/>
            <a:miter lim="800000"/>
            <a:headEnd type="none" w="sm" len="sm"/>
            <a:tailEnd type="none" w="sm" len="sm"/>
          </a:ln>
        </p:spPr>
      </p:cxnSp>
      <p:sp>
        <p:nvSpPr>
          <p:cNvPr id="116" name="Google Shape;116;p1"/>
          <p:cNvSpPr txBox="1"/>
          <p:nvPr/>
        </p:nvSpPr>
        <p:spPr>
          <a:xfrm>
            <a:off x="1439286" y="1771095"/>
            <a:ext cx="15818904" cy="3991830"/>
          </a:xfrm>
          <a:prstGeom prst="rect">
            <a:avLst/>
          </a:prstGeom>
          <a:noFill/>
          <a:ln>
            <a:noFill/>
          </a:ln>
        </p:spPr>
        <p:txBody>
          <a:bodyPr spcFirstLastPara="1" wrap="square" lIns="137138" tIns="68550" rIns="137138" bIns="68550" anchor="ctr" anchorCtr="0">
            <a:noAutofit/>
          </a:bodyPr>
          <a:lstStyle/>
          <a:p>
            <a:pPr defTabSz="1371600">
              <a:lnSpc>
                <a:spcPct val="90000"/>
              </a:lnSpc>
              <a:buClr>
                <a:srgbClr val="FFFFFF"/>
              </a:buClr>
              <a:buSzPts val="6600"/>
            </a:pPr>
            <a:r>
              <a:rPr lang="en-US" sz="6600" kern="0" dirty="0">
                <a:solidFill>
                  <a:srgbClr val="000000"/>
                </a:solidFill>
                <a:latin typeface="Arial"/>
                <a:cs typeface="Arial"/>
                <a:sym typeface="Arial"/>
              </a:rPr>
              <a:t>The Power of Integrated Models of Care: </a:t>
            </a:r>
            <a:endParaRPr lang="en-US" sz="6600" kern="0" dirty="0">
              <a:solidFill>
                <a:srgbClr val="000000"/>
              </a:solidFill>
              <a:latin typeface="Arial"/>
              <a:cs typeface="Arial"/>
              <a:sym typeface="Arial"/>
            </a:endParaRPr>
          </a:p>
          <a:p>
            <a:pPr defTabSz="1371600">
              <a:lnSpc>
                <a:spcPct val="90000"/>
              </a:lnSpc>
              <a:buClr>
                <a:srgbClr val="FFFFFF"/>
              </a:buClr>
              <a:buSzPts val="6600"/>
            </a:pPr>
            <a:r>
              <a:rPr lang="en-US" sz="6600" kern="0" dirty="0">
                <a:solidFill>
                  <a:srgbClr val="000000"/>
                </a:solidFill>
                <a:latin typeface="Arial"/>
                <a:cs typeface="Arial"/>
                <a:sym typeface="Arial"/>
              </a:rPr>
              <a:t>How </a:t>
            </a:r>
            <a:r>
              <a:rPr lang="en-US" sz="6600" kern="0" dirty="0">
                <a:solidFill>
                  <a:srgbClr val="000000"/>
                </a:solidFill>
                <a:latin typeface="Arial"/>
                <a:cs typeface="Arial"/>
                <a:sym typeface="Arial"/>
              </a:rPr>
              <a:t>Community Health </a:t>
            </a:r>
            <a:r>
              <a:rPr lang="en-US" sz="6600" kern="0" dirty="0" err="1">
                <a:solidFill>
                  <a:srgbClr val="000000"/>
                </a:solidFill>
                <a:latin typeface="Arial"/>
                <a:cs typeface="Arial"/>
                <a:sym typeface="Arial"/>
              </a:rPr>
              <a:t>Centres</a:t>
            </a:r>
            <a:r>
              <a:rPr lang="en-US" sz="6600" kern="0" dirty="0">
                <a:solidFill>
                  <a:srgbClr val="000000"/>
                </a:solidFill>
                <a:latin typeface="Arial"/>
                <a:cs typeface="Arial"/>
                <a:sym typeface="Arial"/>
              </a:rPr>
              <a:t> Can Help Solve our Health </a:t>
            </a:r>
            <a:r>
              <a:rPr lang="en-US" sz="6600" kern="0" dirty="0">
                <a:solidFill>
                  <a:srgbClr val="000000"/>
                </a:solidFill>
                <a:latin typeface="Arial"/>
                <a:cs typeface="Arial"/>
                <a:sym typeface="Arial"/>
              </a:rPr>
              <a:t>Crisis</a:t>
            </a:r>
            <a:endParaRPr lang="en-CA" sz="6000" kern="0" dirty="0">
              <a:solidFill>
                <a:srgbClr val="000000"/>
              </a:solidFill>
              <a:latin typeface="Avenir"/>
              <a:ea typeface="Avenir"/>
              <a:cs typeface="Avenir"/>
              <a:sym typeface="Avenir"/>
            </a:endParaRPr>
          </a:p>
        </p:txBody>
      </p:sp>
      <p:pic>
        <p:nvPicPr>
          <p:cNvPr id="5"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10913" t="32876" r="13276" b="34894"/>
          <a:stretch/>
        </p:blipFill>
        <p:spPr bwMode="auto">
          <a:xfrm>
            <a:off x="13328132" y="8136383"/>
            <a:ext cx="4449401" cy="189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384557" y="0"/>
            <a:ext cx="3063240" cy="16459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buClr>
                <a:srgbClr val="000000"/>
              </a:buClr>
            </a:pPr>
            <a:endParaRPr lang="en-CA" sz="2100" kern="0">
              <a:solidFill>
                <a:srgbClr val="FFFFFF"/>
              </a:solidFill>
              <a:latin typeface="Arial"/>
              <a:sym typeface="Arial"/>
            </a:endParaRPr>
          </a:p>
        </p:txBody>
      </p:sp>
      <p:sp>
        <p:nvSpPr>
          <p:cNvPr id="7" name="Google Shape;126;p2"/>
          <p:cNvSpPr txBox="1"/>
          <p:nvPr/>
        </p:nvSpPr>
        <p:spPr>
          <a:xfrm>
            <a:off x="1439286" y="6789377"/>
            <a:ext cx="7518276" cy="775680"/>
          </a:xfrm>
          <a:prstGeom prst="rect">
            <a:avLst/>
          </a:prstGeom>
          <a:solidFill>
            <a:schemeClr val="bg1"/>
          </a:solidFill>
          <a:ln>
            <a:noFill/>
          </a:ln>
        </p:spPr>
        <p:txBody>
          <a:bodyPr spcFirstLastPara="1" wrap="square" lIns="137138" tIns="68550" rIns="137138" bIns="68550" numCol="1" anchor="t" anchorCtr="0">
            <a:noAutofit/>
          </a:bodyPr>
          <a:lstStyle/>
          <a:p>
            <a:pPr defTabSz="1371600">
              <a:buClr>
                <a:srgbClr val="000000"/>
              </a:buClr>
            </a:pPr>
            <a:r>
              <a:rPr lang="en-US" sz="2700" kern="0" dirty="0">
                <a:solidFill>
                  <a:srgbClr val="000000"/>
                </a:solidFill>
                <a:latin typeface="Arial"/>
                <a:cs typeface="Arial"/>
                <a:sym typeface="Arial"/>
              </a:rPr>
              <a:t>Michelle Hurtubise, </a:t>
            </a:r>
          </a:p>
          <a:p>
            <a:pPr defTabSz="1371600">
              <a:buClr>
                <a:srgbClr val="000000"/>
              </a:buClr>
            </a:pPr>
            <a:r>
              <a:rPr lang="en-US" sz="2700" kern="0" dirty="0">
                <a:solidFill>
                  <a:srgbClr val="000000"/>
                </a:solidFill>
                <a:latin typeface="Arial"/>
                <a:cs typeface="Arial"/>
                <a:sym typeface="Arial"/>
              </a:rPr>
              <a:t>CEO of Centretown Community Health Centre</a:t>
            </a:r>
            <a:endParaRPr lang="en-US" sz="2700" kern="0" dirty="0">
              <a:solidFill>
                <a:srgbClr val="000000"/>
              </a:solidFill>
              <a:latin typeface="Arial"/>
              <a:cs typeface="Arial"/>
              <a:sym typeface="Arial"/>
            </a:endParaRPr>
          </a:p>
        </p:txBody>
      </p:sp>
      <p:pic>
        <p:nvPicPr>
          <p:cNvPr id="8" name="Graphic 1" descr="A colorful tree with blue and orange leaves&#10;&#10;AI-generated content may be incorrect.">
            <a:extLst>
              <a:ext uri="{FF2B5EF4-FFF2-40B4-BE49-F238E27FC236}">
                <a16:creationId xmlns:a16="http://schemas.microsoft.com/office/drawing/2014/main" id="{4174673B-FAFC-3441-A7B3-7A34C53446C8}"/>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8791127" y="8413635"/>
            <a:ext cx="4113089" cy="1156620"/>
          </a:xfrm>
          <a:prstGeom prst="rect">
            <a:avLst/>
          </a:prstGeom>
        </p:spPr>
      </p:pic>
      <p:pic>
        <p:nvPicPr>
          <p:cNvPr id="9" name="Picture 8">
            <a:extLst>
              <a:ext uri="{FF2B5EF4-FFF2-40B4-BE49-F238E27FC236}">
                <a16:creationId xmlns:a16="http://schemas.microsoft.com/office/drawing/2014/main" id="{837B4EA5-A660-213B-1EDD-948FB1FBB6D0}"/>
              </a:ext>
            </a:extLst>
          </p:cNvPr>
          <p:cNvPicPr>
            <a:picLocks noChangeAspect="1"/>
          </p:cNvPicPr>
          <p:nvPr/>
        </p:nvPicPr>
        <p:blipFill>
          <a:blip r:embed="rId6"/>
          <a:stretch>
            <a:fillRect/>
          </a:stretch>
        </p:blipFill>
        <p:spPr>
          <a:xfrm>
            <a:off x="4804843" y="8624623"/>
            <a:ext cx="3754094" cy="1149692"/>
          </a:xfrm>
          <a:prstGeom prst="rect">
            <a:avLst/>
          </a:prstGeom>
        </p:spPr>
      </p:pic>
      <p:pic>
        <p:nvPicPr>
          <p:cNvPr id="10" name="Picture 9" descr="A logo with a city and sun&#10;&#10;AI-generated content may be incorrect.">
            <a:extLst>
              <a:ext uri="{FF2B5EF4-FFF2-40B4-BE49-F238E27FC236}">
                <a16:creationId xmlns:a16="http://schemas.microsoft.com/office/drawing/2014/main" id="{AAC24E96-C880-1F0D-F346-64F9E58E2723}"/>
              </a:ext>
            </a:extLst>
          </p:cNvPr>
          <p:cNvPicPr>
            <a:picLocks noChangeAspect="1"/>
          </p:cNvPicPr>
          <p:nvPr/>
        </p:nvPicPr>
        <p:blipFill>
          <a:blip r:embed="rId7"/>
          <a:stretch>
            <a:fillRect/>
          </a:stretch>
        </p:blipFill>
        <p:spPr>
          <a:xfrm>
            <a:off x="1251390" y="7975476"/>
            <a:ext cx="3299394" cy="1973520"/>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141786" y="6789376"/>
            <a:ext cx="4635746" cy="1186100"/>
          </a:xfrm>
          <a:prstGeom prst="rect">
            <a:avLst/>
          </a:prstGeom>
        </p:spPr>
      </p:pic>
    </p:spTree>
    <p:extLst>
      <p:ext uri="{BB962C8B-B14F-4D97-AF65-F5344CB8AC3E}">
        <p14:creationId xmlns:p14="http://schemas.microsoft.com/office/powerpoint/2010/main" val="133106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entretown Community Health Centre">
  <a:themeElements>
    <a:clrScheme name="Yellow">
      <a:dk1>
        <a:srgbClr val="2C2C2C"/>
      </a:dk1>
      <a:lt1>
        <a:srgbClr val="FFFFFF"/>
      </a:lt1>
      <a:dk2>
        <a:srgbClr val="FF5100"/>
      </a:dk2>
      <a:lt2>
        <a:srgbClr val="FFFFFF"/>
      </a:lt2>
      <a:accent1>
        <a:srgbClr val="FF5100"/>
      </a:accent1>
      <a:accent2>
        <a:srgbClr val="FF9502"/>
      </a:accent2>
      <a:accent3>
        <a:srgbClr val="00F800"/>
      </a:accent3>
      <a:accent4>
        <a:srgbClr val="00DEFC"/>
      </a:accent4>
      <a:accent5>
        <a:srgbClr val="2106FF"/>
      </a:accent5>
      <a:accent6>
        <a:srgbClr val="B400FF"/>
      </a:accent6>
      <a:hlink>
        <a:srgbClr val="FF00FF"/>
      </a:hlink>
      <a:folHlink>
        <a:srgbClr val="FEC0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3337</Words>
  <Application>Microsoft Office PowerPoint</Application>
  <PresentationFormat>Custom</PresentationFormat>
  <Paragraphs>278</Paragraphs>
  <Slides>25</Slides>
  <Notes>17</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25</vt:i4>
      </vt:variant>
    </vt:vector>
  </HeadingPairs>
  <TitlesOfParts>
    <vt:vector size="40" baseType="lpstr">
      <vt:lpstr>Wingdings</vt:lpstr>
      <vt:lpstr>Arial</vt:lpstr>
      <vt:lpstr>Futura</vt:lpstr>
      <vt:lpstr>Avenir</vt:lpstr>
      <vt:lpstr>Impact</vt:lpstr>
      <vt:lpstr>Montserrat Italics</vt:lpstr>
      <vt:lpstr>Glacial Indifference Italics</vt:lpstr>
      <vt:lpstr>Glacial Indifference Bold</vt:lpstr>
      <vt:lpstr>Futura Bold</vt:lpstr>
      <vt:lpstr>Lato Italics</vt:lpstr>
      <vt:lpstr>Glacial Indifference</vt:lpstr>
      <vt:lpstr>Calibri</vt:lpstr>
      <vt:lpstr>Open Sans</vt:lpstr>
      <vt:lpstr>Office Theme</vt:lpstr>
      <vt:lpstr>Centretown Community Health Centre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Land Acknowledgement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WEBINAR #ForUsForYou  - February 11, 2025 (Presentation)</dc:title>
  <dc:creator>Shravana Ramgoolam</dc:creator>
  <cp:lastModifiedBy>Shravana Ramgoolam</cp:lastModifiedBy>
  <cp:revision>11</cp:revision>
  <dcterms:created xsi:type="dcterms:W3CDTF">2006-08-16T00:00:00Z</dcterms:created>
  <dcterms:modified xsi:type="dcterms:W3CDTF">2025-02-11T19:24:42Z</dcterms:modified>
  <dc:identifier>DAGe0MiLKe8</dc:identifier>
</cp:coreProperties>
</file>